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6" r:id="rId2"/>
    <p:sldId id="296" r:id="rId3"/>
    <p:sldId id="287" r:id="rId4"/>
    <p:sldId id="272" r:id="rId5"/>
    <p:sldId id="293" r:id="rId6"/>
    <p:sldId id="297" r:id="rId7"/>
    <p:sldId id="303" r:id="rId8"/>
    <p:sldId id="299" r:id="rId9"/>
    <p:sldId id="300" r:id="rId10"/>
    <p:sldId id="294" r:id="rId11"/>
    <p:sldId id="295" r:id="rId12"/>
    <p:sldId id="289" r:id="rId13"/>
    <p:sldId id="290" r:id="rId14"/>
    <p:sldId id="291" r:id="rId15"/>
    <p:sldId id="261" r:id="rId16"/>
    <p:sldId id="266" r:id="rId17"/>
    <p:sldId id="302" r:id="rId18"/>
    <p:sldId id="285" r:id="rId19"/>
    <p:sldId id="265" r:id="rId20"/>
    <p:sldId id="258" r:id="rId21"/>
    <p:sldId id="2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343"/>
    <a:srgbClr val="010203"/>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83696" autoAdjust="0"/>
  </p:normalViewPr>
  <p:slideViewPr>
    <p:cSldViewPr snapToGrid="0">
      <p:cViewPr varScale="1">
        <p:scale>
          <a:sx n="86" d="100"/>
          <a:sy n="86" d="100"/>
        </p:scale>
        <p:origin x="333"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4D8D0-213F-4305-A759-67DA8E586E61}"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93D1E-8707-45EC-B276-6C8FE85E9059}" type="slidenum">
              <a:rPr lang="en-US" smtClean="0"/>
              <a:t>‹#›</a:t>
            </a:fld>
            <a:endParaRPr lang="en-US"/>
          </a:p>
        </p:txBody>
      </p:sp>
    </p:spTree>
    <p:extLst>
      <p:ext uri="{BB962C8B-B14F-4D97-AF65-F5344CB8AC3E}">
        <p14:creationId xmlns:p14="http://schemas.microsoft.com/office/powerpoint/2010/main" val="709028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DevOps How To Put Value For All Into A Value Stream Mapping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Value Stream Mapping (VSM) is the first and by far the most important part of your DevOps Journey. Learn how to get started with the VSM and how to keep the discussion going. We will also cover the importance of doing a VSM, requirements you should adopt for a VSM including the basics: Who, What, Where, When, Why and How. You will learn how to make your VSM successful from prep to results.</a:t>
            </a:r>
          </a:p>
          <a:p>
            <a:r>
              <a:rPr lang="en-US" sz="1200" kern="1200" dirty="0">
                <a:solidFill>
                  <a:schemeClr val="tx1"/>
                </a:solidFill>
                <a:effectLst/>
                <a:latin typeface="+mn-lt"/>
                <a:ea typeface="+mn-ea"/>
                <a:cs typeface="+mn-cs"/>
              </a:rPr>
              <a:t>Learn how to get started with the VSM and how to keep the discussion going. We will also cover the importance of doing a VSM and requirements you should adapt for a good VSM. Sample Visio Document templates, PowerPoints, sample agenda, checklists, and more will be supplied. Expect to be fully engaged. During a VSM, the audience has to be captured and fully engaged, learn from this session how it is done. In this session, we will review several Value Stream Mappings showing before and after diagrams. Examples use CI/CD pipeline improvements or creation.</a:t>
            </a:r>
          </a:p>
          <a:p>
            <a:r>
              <a:rPr lang="en-US" sz="1200" kern="1200" dirty="0">
                <a:solidFill>
                  <a:schemeClr val="tx1"/>
                </a:solidFill>
                <a:effectLst/>
                <a:latin typeface="+mn-lt"/>
                <a:ea typeface="+mn-ea"/>
                <a:cs typeface="+mn-cs"/>
              </a:rPr>
              <a:t>The basics are not as basic as you might think, learn: Who, What, Where, When, Why &amp; How</a:t>
            </a:r>
          </a:p>
          <a:p>
            <a:pPr lvl="0"/>
            <a:r>
              <a:rPr lang="en-US" sz="1200" kern="1200" dirty="0">
                <a:solidFill>
                  <a:schemeClr val="tx1"/>
                </a:solidFill>
                <a:effectLst/>
                <a:latin typeface="+mn-lt"/>
                <a:ea typeface="+mn-ea"/>
                <a:cs typeface="+mn-cs"/>
              </a:rPr>
              <a:t>Who ...will you be engaging at each step </a:t>
            </a:r>
          </a:p>
          <a:p>
            <a:pPr lvl="0"/>
            <a:r>
              <a:rPr lang="en-US" sz="1200" kern="1200" dirty="0">
                <a:solidFill>
                  <a:schemeClr val="tx1"/>
                </a:solidFill>
                <a:effectLst/>
                <a:latin typeface="+mn-lt"/>
                <a:ea typeface="+mn-ea"/>
                <a:cs typeface="+mn-cs"/>
              </a:rPr>
              <a:t>What ... discussions to have at different phases to different people, what should be included with VSM, more </a:t>
            </a:r>
          </a:p>
          <a:p>
            <a:pPr lvl="0"/>
            <a:r>
              <a:rPr lang="en-US" sz="1200" kern="1200" dirty="0">
                <a:solidFill>
                  <a:schemeClr val="tx1"/>
                </a:solidFill>
                <a:effectLst/>
                <a:latin typeface="+mn-lt"/>
                <a:ea typeface="+mn-ea"/>
                <a:cs typeface="+mn-cs"/>
              </a:rPr>
              <a:t>Where ... the meetings/discussions should take place for the greatest impact and flexibility </a:t>
            </a:r>
          </a:p>
          <a:p>
            <a:pPr lvl="0"/>
            <a:r>
              <a:rPr lang="en-US" sz="1200" kern="1200" dirty="0">
                <a:solidFill>
                  <a:schemeClr val="tx1"/>
                </a:solidFill>
                <a:effectLst/>
                <a:latin typeface="+mn-lt"/>
                <a:ea typeface="+mn-ea"/>
                <a:cs typeface="+mn-cs"/>
              </a:rPr>
              <a:t>Why ... are you having another meeting, need to get engaged with DevOps, need to do VSM, need to engage various departments, etc. </a:t>
            </a:r>
          </a:p>
          <a:p>
            <a:pPr lvl="0"/>
            <a:r>
              <a:rPr lang="en-US" sz="1200" kern="1200" dirty="0">
                <a:solidFill>
                  <a:schemeClr val="tx1"/>
                </a:solidFill>
                <a:effectLst/>
                <a:latin typeface="+mn-lt"/>
                <a:ea typeface="+mn-ea"/>
                <a:cs typeface="+mn-cs"/>
              </a:rPr>
              <a:t>How ... to run a VSM. How to have discussions with different people at different stages to ensure success, How to plan and get RESULTS. </a:t>
            </a:r>
          </a:p>
          <a:p>
            <a:r>
              <a:rPr lang="en-US" sz="1200" kern="1200" dirty="0">
                <a:solidFill>
                  <a:schemeClr val="tx1"/>
                </a:solidFill>
                <a:effectLst/>
                <a:latin typeface="+mn-lt"/>
                <a:ea typeface="+mn-ea"/>
                <a:cs typeface="+mn-cs"/>
              </a:rPr>
              <a:t>You will learn how to make your VSM successful from preparation to results.</a:t>
            </a:r>
          </a:p>
          <a:p>
            <a:r>
              <a:rPr lang="en-US" sz="1200" kern="1200" dirty="0">
                <a:solidFill>
                  <a:schemeClr val="tx1"/>
                </a:solidFill>
                <a:effectLst/>
                <a:latin typeface="+mn-lt"/>
                <a:ea typeface="+mn-ea"/>
                <a:cs typeface="+mn-cs"/>
              </a:rPr>
              <a:t>The Value Stream Mapping is critically important but it is only a small part of the solution. Please see Dan’s other session on “DevOps Journey at Overdrive” for the rest of the story.</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156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11/1/2017 2:14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10</a:t>
            </a:fld>
            <a:endParaRPr lang="en-US" altLang="en-US"/>
          </a:p>
        </p:txBody>
      </p:sp>
    </p:spTree>
    <p:extLst>
      <p:ext uri="{BB962C8B-B14F-4D97-AF65-F5344CB8AC3E}">
        <p14:creationId xmlns:p14="http://schemas.microsoft.com/office/powerpoint/2010/main" val="185745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11</a:t>
            </a:fld>
            <a:endParaRPr lang="en-AU"/>
          </a:p>
        </p:txBody>
      </p:sp>
    </p:spTree>
    <p:extLst>
      <p:ext uri="{BB962C8B-B14F-4D97-AF65-F5344CB8AC3E}">
        <p14:creationId xmlns:p14="http://schemas.microsoft.com/office/powerpoint/2010/main" val="2091271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12</a:t>
            </a:fld>
            <a:endParaRPr lang="en-US"/>
          </a:p>
        </p:txBody>
      </p:sp>
    </p:spTree>
    <p:extLst>
      <p:ext uri="{BB962C8B-B14F-4D97-AF65-F5344CB8AC3E}">
        <p14:creationId xmlns:p14="http://schemas.microsoft.com/office/powerpoint/2010/main" val="416413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13</a:t>
            </a:fld>
            <a:endParaRPr lang="en-US"/>
          </a:p>
        </p:txBody>
      </p:sp>
    </p:spTree>
    <p:extLst>
      <p:ext uri="{BB962C8B-B14F-4D97-AF65-F5344CB8AC3E}">
        <p14:creationId xmlns:p14="http://schemas.microsoft.com/office/powerpoint/2010/main" val="427488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14</a:t>
            </a:fld>
            <a:endParaRPr lang="en-US"/>
          </a:p>
        </p:txBody>
      </p:sp>
    </p:spTree>
    <p:extLst>
      <p:ext uri="{BB962C8B-B14F-4D97-AF65-F5344CB8AC3E}">
        <p14:creationId xmlns:p14="http://schemas.microsoft.com/office/powerpoint/2010/main" val="1492443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11/1/2017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04591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16</a:t>
            </a:fld>
            <a:endParaRPr lang="en-US"/>
          </a:p>
        </p:txBody>
      </p:sp>
    </p:spTree>
    <p:extLst>
      <p:ext uri="{BB962C8B-B14F-4D97-AF65-F5344CB8AC3E}">
        <p14:creationId xmlns:p14="http://schemas.microsoft.com/office/powerpoint/2010/main" val="148805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17</a:t>
            </a:fld>
            <a:endParaRPr lang="en-US"/>
          </a:p>
        </p:txBody>
      </p:sp>
    </p:spTree>
    <p:extLst>
      <p:ext uri="{BB962C8B-B14F-4D97-AF65-F5344CB8AC3E}">
        <p14:creationId xmlns:p14="http://schemas.microsoft.com/office/powerpoint/2010/main" val="2156034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18</a:t>
            </a:fld>
            <a:endParaRPr lang="en-US"/>
          </a:p>
        </p:txBody>
      </p:sp>
    </p:spTree>
    <p:extLst>
      <p:ext uri="{BB962C8B-B14F-4D97-AF65-F5344CB8AC3E}">
        <p14:creationId xmlns:p14="http://schemas.microsoft.com/office/powerpoint/2010/main" val="3086165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93D1E-8707-45EC-B276-6C8FE85E9059}" type="slidenum">
              <a:rPr lang="en-US" smtClean="0"/>
              <a:t>19</a:t>
            </a:fld>
            <a:endParaRPr lang="en-US"/>
          </a:p>
        </p:txBody>
      </p:sp>
    </p:spTree>
    <p:extLst>
      <p:ext uri="{BB962C8B-B14F-4D97-AF65-F5344CB8AC3E}">
        <p14:creationId xmlns:p14="http://schemas.microsoft.com/office/powerpoint/2010/main" val="3552825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a:t>
            </a:fld>
            <a:endParaRPr lang="en-US"/>
          </a:p>
        </p:txBody>
      </p:sp>
    </p:spTree>
    <p:extLst>
      <p:ext uri="{BB962C8B-B14F-4D97-AF65-F5344CB8AC3E}">
        <p14:creationId xmlns:p14="http://schemas.microsoft.com/office/powerpoint/2010/main" val="3481177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20</a:t>
            </a:fld>
            <a:endParaRPr lang="en-US"/>
          </a:p>
        </p:txBody>
      </p:sp>
    </p:spTree>
    <p:extLst>
      <p:ext uri="{BB962C8B-B14F-4D97-AF65-F5344CB8AC3E}">
        <p14:creationId xmlns:p14="http://schemas.microsoft.com/office/powerpoint/2010/main" val="2729852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21</a:t>
            </a:fld>
            <a:endParaRPr lang="en-US"/>
          </a:p>
        </p:txBody>
      </p:sp>
    </p:spTree>
    <p:extLst>
      <p:ext uri="{BB962C8B-B14F-4D97-AF65-F5344CB8AC3E}">
        <p14:creationId xmlns:p14="http://schemas.microsoft.com/office/powerpoint/2010/main" val="1394061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ARSDT – New York City Promo slide for OpenHack NYC: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Often, the best way to learn is to just write code. We’re hosting an immersive, multi-day hack to help you get started with Azure.</a:t>
            </a:r>
            <a:r>
              <a:rPr lang="en-US" sz="1200" b="1"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OpenHack NYC</a:t>
            </a:r>
            <a:r>
              <a:rPr lang="en-US" sz="1200" b="0" i="0" u="none" strike="noStrike" kern="1200" dirty="0">
                <a:solidFill>
                  <a:schemeClr val="tx1"/>
                </a:solidFill>
                <a:effectLst/>
                <a:latin typeface="+mn-lt"/>
                <a:ea typeface="+mn-ea"/>
                <a:cs typeface="+mn-cs"/>
              </a:rPr>
              <a:t> on </a:t>
            </a:r>
            <a:r>
              <a:rPr lang="en-US" sz="1200" b="1" i="0" u="none" strike="noStrike" kern="1200" dirty="0">
                <a:solidFill>
                  <a:schemeClr val="tx1"/>
                </a:solidFill>
                <a:effectLst/>
                <a:latin typeface="+mn-lt"/>
                <a:ea typeface="+mn-ea"/>
                <a:cs typeface="+mn-cs"/>
              </a:rPr>
              <a:t>November 7-9</a:t>
            </a:r>
            <a:r>
              <a:rPr lang="en-US" sz="1200" b="0" i="0" u="none" strike="noStrike" kern="1200" dirty="0">
                <a:solidFill>
                  <a:schemeClr val="tx1"/>
                </a:solidFill>
                <a:effectLst/>
                <a:latin typeface="+mn-lt"/>
                <a:ea typeface="+mn-ea"/>
                <a:cs typeface="+mn-cs"/>
              </a:rPr>
              <a:t> is </a:t>
            </a:r>
            <a:r>
              <a:rPr lang="en-US" sz="1200" b="0" i="0" u="none" kern="1200" dirty="0">
                <a:solidFill>
                  <a:schemeClr val="tx1"/>
                </a:solidFill>
                <a:effectLst/>
                <a:latin typeface="+mn-lt"/>
                <a:ea typeface="+mn-ea"/>
                <a:cs typeface="+mn-cs"/>
              </a:rPr>
              <a:t>challenge-based </a:t>
            </a:r>
            <a:r>
              <a:rPr lang="en-US" sz="1200" b="0" i="0" kern="1200" dirty="0">
                <a:solidFill>
                  <a:schemeClr val="tx1"/>
                </a:solidFill>
                <a:effectLst/>
                <a:latin typeface="+mn-lt"/>
                <a:ea typeface="+mn-ea"/>
                <a:cs typeface="+mn-cs"/>
              </a:rPr>
              <a:t>hack where you code side-by-side with a Microsoft engineer and implement a given scenario. Space is limited, so act fast and reserve your spot. Register @ aka.ms/</a:t>
            </a:r>
            <a:r>
              <a:rPr lang="en-US" sz="1200" b="0" i="0" kern="1200" dirty="0" err="1">
                <a:solidFill>
                  <a:schemeClr val="tx1"/>
                </a:solidFill>
                <a:effectLst/>
                <a:latin typeface="+mn-lt"/>
                <a:ea typeface="+mn-ea"/>
                <a:cs typeface="+mn-cs"/>
              </a:rPr>
              <a:t>openhacknyc</a:t>
            </a:r>
            <a:endParaRPr lang="en-US" b="0" i="0" dirty="0">
              <a:effectLst/>
            </a:endParaRPr>
          </a:p>
          <a:p>
            <a:endParaRPr lang="en-US" dirty="0"/>
          </a:p>
        </p:txBody>
      </p:sp>
      <p:sp>
        <p:nvSpPr>
          <p:cNvPr id="4" name="Slide Number Placeholder 3"/>
          <p:cNvSpPr>
            <a:spLocks noGrp="1"/>
          </p:cNvSpPr>
          <p:nvPr>
            <p:ph type="sldNum" sz="quarter" idx="10"/>
          </p:nvPr>
        </p:nvSpPr>
        <p:spPr/>
        <p:txBody>
          <a:bodyPr/>
          <a:lstStyle/>
          <a:p>
            <a:fld id="{E7FB474E-34E3-46F2-AE0E-B0FF0C5F8E2D}" type="slidenum">
              <a:rPr lang="en-US" smtClean="0"/>
              <a:t>3</a:t>
            </a:fld>
            <a:endParaRPr lang="en-US"/>
          </a:p>
        </p:txBody>
      </p:sp>
    </p:spTree>
    <p:extLst>
      <p:ext uri="{BB962C8B-B14F-4D97-AF65-F5344CB8AC3E}">
        <p14:creationId xmlns:p14="http://schemas.microsoft.com/office/powerpoint/2010/main" val="311516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4</a:t>
            </a:fld>
            <a:endParaRPr lang="en-US"/>
          </a:p>
        </p:txBody>
      </p:sp>
    </p:spTree>
    <p:extLst>
      <p:ext uri="{BB962C8B-B14F-4D97-AF65-F5344CB8AC3E}">
        <p14:creationId xmlns:p14="http://schemas.microsoft.com/office/powerpoint/2010/main" val="112366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1"/>
          </p:nvPr>
        </p:nvSpPr>
        <p:spPr/>
        <p:txBody>
          <a:bodyPr/>
          <a:lstStyle/>
          <a:p>
            <a:fld id="{38EEC551-8CDA-4EB6-89BB-2A86C9F091C8}" type="datetime8">
              <a:rPr lang="en-US" smtClean="0"/>
              <a:t>11/1/2017 2:14 PM</a:t>
            </a:fld>
            <a:endParaRPr lang="en-US" dirty="0"/>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43196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11/1/2017 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187140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7</a:t>
            </a:fld>
            <a:endParaRPr lang="en-US"/>
          </a:p>
        </p:txBody>
      </p:sp>
    </p:spTree>
    <p:extLst>
      <p:ext uri="{BB962C8B-B14F-4D97-AF65-F5344CB8AC3E}">
        <p14:creationId xmlns:p14="http://schemas.microsoft.com/office/powerpoint/2010/main" val="215975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8</a:t>
            </a:fld>
            <a:endParaRPr lang="en-AU"/>
          </a:p>
        </p:txBody>
      </p:sp>
    </p:spTree>
    <p:extLst>
      <p:ext uri="{BB962C8B-B14F-4D97-AF65-F5344CB8AC3E}">
        <p14:creationId xmlns:p14="http://schemas.microsoft.com/office/powerpoint/2010/main" val="2850230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9</a:t>
            </a:fld>
            <a:endParaRPr lang="en-US"/>
          </a:p>
        </p:txBody>
      </p:sp>
    </p:spTree>
    <p:extLst>
      <p:ext uri="{BB962C8B-B14F-4D97-AF65-F5344CB8AC3E}">
        <p14:creationId xmlns:p14="http://schemas.microsoft.com/office/powerpoint/2010/main" val="1607264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44E3-1DA5-433F-88DB-13C8F573B6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C4D3F5-1429-4F7E-91BC-8D8B00A39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219268-A600-4D7B-B1A2-27D6D5185E13}"/>
              </a:ext>
            </a:extLst>
          </p:cNvPr>
          <p:cNvSpPr>
            <a:spLocks noGrp="1"/>
          </p:cNvSpPr>
          <p:nvPr>
            <p:ph type="dt" sz="half" idx="10"/>
          </p:nvPr>
        </p:nvSpPr>
        <p:spPr/>
        <p:txBody>
          <a:bodyPr/>
          <a:lstStyle/>
          <a:p>
            <a:fld id="{70682CC8-7365-41FD-97B3-4B5F69B1FF01}" type="datetimeFigureOut">
              <a:rPr lang="en-US" smtClean="0"/>
              <a:t>11/1/2017</a:t>
            </a:fld>
            <a:endParaRPr lang="en-US"/>
          </a:p>
        </p:txBody>
      </p:sp>
      <p:sp>
        <p:nvSpPr>
          <p:cNvPr id="5" name="Footer Placeholder 4">
            <a:extLst>
              <a:ext uri="{FF2B5EF4-FFF2-40B4-BE49-F238E27FC236}">
                <a16:creationId xmlns:a16="http://schemas.microsoft.com/office/drawing/2014/main" id="{66A1C914-4DEC-48A3-A673-59FF7A720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9B1B6-89B5-4F10-A2DE-9428768474DE}"/>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75177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13F9-A14F-4744-A944-9B5BDDB64A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4AC10D-C068-4366-ABD5-C873DE0220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BDA8E-8791-4EF3-987E-E0DA1BD59B00}"/>
              </a:ext>
            </a:extLst>
          </p:cNvPr>
          <p:cNvSpPr>
            <a:spLocks noGrp="1"/>
          </p:cNvSpPr>
          <p:nvPr>
            <p:ph type="dt" sz="half" idx="10"/>
          </p:nvPr>
        </p:nvSpPr>
        <p:spPr/>
        <p:txBody>
          <a:bodyPr/>
          <a:lstStyle/>
          <a:p>
            <a:fld id="{70682CC8-7365-41FD-97B3-4B5F69B1FF01}" type="datetimeFigureOut">
              <a:rPr lang="en-US" smtClean="0"/>
              <a:t>11/1/2017</a:t>
            </a:fld>
            <a:endParaRPr lang="en-US"/>
          </a:p>
        </p:txBody>
      </p:sp>
      <p:sp>
        <p:nvSpPr>
          <p:cNvPr id="5" name="Footer Placeholder 4">
            <a:extLst>
              <a:ext uri="{FF2B5EF4-FFF2-40B4-BE49-F238E27FC236}">
                <a16:creationId xmlns:a16="http://schemas.microsoft.com/office/drawing/2014/main" id="{E097C0EC-05AF-4082-AEB0-F43A9BBA5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AEA80-37F9-428E-9A14-436615D06138}"/>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327555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42F79A-E53E-409A-B0AD-DE2D305C90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AFA3F7-A990-420F-A8B0-5E1EF96641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F0F46E-A536-44B8-950B-798101DDD4AF}"/>
              </a:ext>
            </a:extLst>
          </p:cNvPr>
          <p:cNvSpPr>
            <a:spLocks noGrp="1"/>
          </p:cNvSpPr>
          <p:nvPr>
            <p:ph type="dt" sz="half" idx="10"/>
          </p:nvPr>
        </p:nvSpPr>
        <p:spPr/>
        <p:txBody>
          <a:bodyPr/>
          <a:lstStyle/>
          <a:p>
            <a:fld id="{70682CC8-7365-41FD-97B3-4B5F69B1FF01}" type="datetimeFigureOut">
              <a:rPr lang="en-US" smtClean="0"/>
              <a:t>11/1/2017</a:t>
            </a:fld>
            <a:endParaRPr lang="en-US"/>
          </a:p>
        </p:txBody>
      </p:sp>
      <p:sp>
        <p:nvSpPr>
          <p:cNvPr id="5" name="Footer Placeholder 4">
            <a:extLst>
              <a:ext uri="{FF2B5EF4-FFF2-40B4-BE49-F238E27FC236}">
                <a16:creationId xmlns:a16="http://schemas.microsoft.com/office/drawing/2014/main" id="{0D2081F4-B4C1-4776-AD85-3A22C1199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BD0F9-7D1D-4D37-9556-9A32C1C57B90}"/>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1493314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25846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919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745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1"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623386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13077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38969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7789-7281-4D12-B5ED-9160320683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581DB-EABF-49C9-9812-687C3E75CF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ABF3F-B40D-4E45-937B-43954D9F1196}"/>
              </a:ext>
            </a:extLst>
          </p:cNvPr>
          <p:cNvSpPr>
            <a:spLocks noGrp="1"/>
          </p:cNvSpPr>
          <p:nvPr>
            <p:ph type="dt" sz="half" idx="10"/>
          </p:nvPr>
        </p:nvSpPr>
        <p:spPr/>
        <p:txBody>
          <a:bodyPr/>
          <a:lstStyle/>
          <a:p>
            <a:fld id="{70682CC8-7365-41FD-97B3-4B5F69B1FF01}" type="datetimeFigureOut">
              <a:rPr lang="en-US" smtClean="0"/>
              <a:t>11/1/2017</a:t>
            </a:fld>
            <a:endParaRPr lang="en-US"/>
          </a:p>
        </p:txBody>
      </p:sp>
      <p:sp>
        <p:nvSpPr>
          <p:cNvPr id="5" name="Footer Placeholder 4">
            <a:extLst>
              <a:ext uri="{FF2B5EF4-FFF2-40B4-BE49-F238E27FC236}">
                <a16:creationId xmlns:a16="http://schemas.microsoft.com/office/drawing/2014/main" id="{AF5ADA49-FBC4-459B-AC89-59EF1FD82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CD81C-CE3D-4A2F-9C09-2CCD087E7626}"/>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144514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5887-2BEB-474B-BD77-A512BCF325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40BF97-5027-4667-941D-04E47C17B4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CAB2091-26FE-414B-AAC4-52BF0F185804}"/>
              </a:ext>
            </a:extLst>
          </p:cNvPr>
          <p:cNvSpPr>
            <a:spLocks noGrp="1"/>
          </p:cNvSpPr>
          <p:nvPr>
            <p:ph type="dt" sz="half" idx="10"/>
          </p:nvPr>
        </p:nvSpPr>
        <p:spPr/>
        <p:txBody>
          <a:bodyPr/>
          <a:lstStyle/>
          <a:p>
            <a:fld id="{70682CC8-7365-41FD-97B3-4B5F69B1FF01}" type="datetimeFigureOut">
              <a:rPr lang="en-US" smtClean="0"/>
              <a:t>11/1/2017</a:t>
            </a:fld>
            <a:endParaRPr lang="en-US"/>
          </a:p>
        </p:txBody>
      </p:sp>
      <p:sp>
        <p:nvSpPr>
          <p:cNvPr id="5" name="Footer Placeholder 4">
            <a:extLst>
              <a:ext uri="{FF2B5EF4-FFF2-40B4-BE49-F238E27FC236}">
                <a16:creationId xmlns:a16="http://schemas.microsoft.com/office/drawing/2014/main" id="{90ED1C9D-CFB6-4821-95D9-5EC732B27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5BABE-94EA-4C7C-B4CF-8C1B3429A5FC}"/>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148911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2ED29-0A9C-426D-B9E8-50644FED5A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B49E3-A3C9-44AF-92A9-D314A0B176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881B4E-FD84-4355-9FCF-66B6DFB824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640DBA-A844-4A6F-8208-58B92D16888D}"/>
              </a:ext>
            </a:extLst>
          </p:cNvPr>
          <p:cNvSpPr>
            <a:spLocks noGrp="1"/>
          </p:cNvSpPr>
          <p:nvPr>
            <p:ph type="dt" sz="half" idx="10"/>
          </p:nvPr>
        </p:nvSpPr>
        <p:spPr/>
        <p:txBody>
          <a:bodyPr/>
          <a:lstStyle/>
          <a:p>
            <a:fld id="{70682CC8-7365-41FD-97B3-4B5F69B1FF01}" type="datetimeFigureOut">
              <a:rPr lang="en-US" smtClean="0"/>
              <a:t>11/1/2017</a:t>
            </a:fld>
            <a:endParaRPr lang="en-US"/>
          </a:p>
        </p:txBody>
      </p:sp>
      <p:sp>
        <p:nvSpPr>
          <p:cNvPr id="6" name="Footer Placeholder 5">
            <a:extLst>
              <a:ext uri="{FF2B5EF4-FFF2-40B4-BE49-F238E27FC236}">
                <a16:creationId xmlns:a16="http://schemas.microsoft.com/office/drawing/2014/main" id="{4CF85484-6686-46F9-84ED-EF7F3F45F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6ACC9-A972-41C2-ADCD-EBC5E1624AD9}"/>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3089281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91EE-A39B-4CDB-8549-B44500B503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95AC5F-8D53-4B94-BCA3-5DB962EC90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0B4759-91F1-4760-8A1C-A52F3CA2D0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3EA8FC-F5D5-4CE9-8DD9-750617720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763E68-8C95-48F4-A7DC-4DFF698249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91721-CDEE-4B59-8600-CD09AD67B1A4}"/>
              </a:ext>
            </a:extLst>
          </p:cNvPr>
          <p:cNvSpPr>
            <a:spLocks noGrp="1"/>
          </p:cNvSpPr>
          <p:nvPr>
            <p:ph type="dt" sz="half" idx="10"/>
          </p:nvPr>
        </p:nvSpPr>
        <p:spPr/>
        <p:txBody>
          <a:bodyPr/>
          <a:lstStyle/>
          <a:p>
            <a:fld id="{70682CC8-7365-41FD-97B3-4B5F69B1FF01}" type="datetimeFigureOut">
              <a:rPr lang="en-US" smtClean="0"/>
              <a:t>11/1/2017</a:t>
            </a:fld>
            <a:endParaRPr lang="en-US"/>
          </a:p>
        </p:txBody>
      </p:sp>
      <p:sp>
        <p:nvSpPr>
          <p:cNvPr id="8" name="Footer Placeholder 7">
            <a:extLst>
              <a:ext uri="{FF2B5EF4-FFF2-40B4-BE49-F238E27FC236}">
                <a16:creationId xmlns:a16="http://schemas.microsoft.com/office/drawing/2014/main" id="{52CC8F3C-C91F-4723-81A8-4FF52A16D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2D4A5F-1355-4851-844B-2C6030421C8B}"/>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89328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8802-D327-49D6-B6B3-99EE62C3B5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05B2D8-86A9-4460-B129-8CFD41899E6B}"/>
              </a:ext>
            </a:extLst>
          </p:cNvPr>
          <p:cNvSpPr>
            <a:spLocks noGrp="1"/>
          </p:cNvSpPr>
          <p:nvPr>
            <p:ph type="dt" sz="half" idx="10"/>
          </p:nvPr>
        </p:nvSpPr>
        <p:spPr/>
        <p:txBody>
          <a:bodyPr/>
          <a:lstStyle/>
          <a:p>
            <a:fld id="{70682CC8-7365-41FD-97B3-4B5F69B1FF01}" type="datetimeFigureOut">
              <a:rPr lang="en-US" smtClean="0"/>
              <a:t>11/1/2017</a:t>
            </a:fld>
            <a:endParaRPr lang="en-US"/>
          </a:p>
        </p:txBody>
      </p:sp>
      <p:sp>
        <p:nvSpPr>
          <p:cNvPr id="4" name="Footer Placeholder 3">
            <a:extLst>
              <a:ext uri="{FF2B5EF4-FFF2-40B4-BE49-F238E27FC236}">
                <a16:creationId xmlns:a16="http://schemas.microsoft.com/office/drawing/2014/main" id="{6BE5B718-4916-49D3-8077-39E7760664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661E1C-C10F-422F-BAFA-D5AF254B769F}"/>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3836282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159DCC-F07C-4F56-9A94-88297161025A}"/>
              </a:ext>
            </a:extLst>
          </p:cNvPr>
          <p:cNvSpPr>
            <a:spLocks noGrp="1"/>
          </p:cNvSpPr>
          <p:nvPr>
            <p:ph type="dt" sz="half" idx="10"/>
          </p:nvPr>
        </p:nvSpPr>
        <p:spPr/>
        <p:txBody>
          <a:bodyPr/>
          <a:lstStyle/>
          <a:p>
            <a:fld id="{70682CC8-7365-41FD-97B3-4B5F69B1FF01}" type="datetimeFigureOut">
              <a:rPr lang="en-US" smtClean="0"/>
              <a:t>11/1/2017</a:t>
            </a:fld>
            <a:endParaRPr lang="en-US"/>
          </a:p>
        </p:txBody>
      </p:sp>
      <p:sp>
        <p:nvSpPr>
          <p:cNvPr id="3" name="Footer Placeholder 2">
            <a:extLst>
              <a:ext uri="{FF2B5EF4-FFF2-40B4-BE49-F238E27FC236}">
                <a16:creationId xmlns:a16="http://schemas.microsoft.com/office/drawing/2014/main" id="{76ECA437-1DFF-4447-9C6E-722E8DA044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7E45C3-5B23-4EAB-A8E6-1FF75D8CEADF}"/>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28254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42E3E-2F40-486C-8464-846549D75D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8B7888-0313-4D60-AA4C-83C226B5DA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41387A-FB52-409D-9ABD-7D9A4E26C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A15B05-DBB9-4A41-A705-4DE55AE4C51E}"/>
              </a:ext>
            </a:extLst>
          </p:cNvPr>
          <p:cNvSpPr>
            <a:spLocks noGrp="1"/>
          </p:cNvSpPr>
          <p:nvPr>
            <p:ph type="dt" sz="half" idx="10"/>
          </p:nvPr>
        </p:nvSpPr>
        <p:spPr/>
        <p:txBody>
          <a:bodyPr/>
          <a:lstStyle/>
          <a:p>
            <a:fld id="{70682CC8-7365-41FD-97B3-4B5F69B1FF01}" type="datetimeFigureOut">
              <a:rPr lang="en-US" smtClean="0"/>
              <a:t>11/1/2017</a:t>
            </a:fld>
            <a:endParaRPr lang="en-US"/>
          </a:p>
        </p:txBody>
      </p:sp>
      <p:sp>
        <p:nvSpPr>
          <p:cNvPr id="6" name="Footer Placeholder 5">
            <a:extLst>
              <a:ext uri="{FF2B5EF4-FFF2-40B4-BE49-F238E27FC236}">
                <a16:creationId xmlns:a16="http://schemas.microsoft.com/office/drawing/2014/main" id="{2A73C7F1-4DB9-4432-9072-B55E519BDA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171A66-93E4-456A-AF24-AB2ED314C771}"/>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94363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30B0-80E5-4E86-BF2A-3A35CB0EA2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056A2E-97D0-40F1-B3A7-9D69EBDDA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90B27-EE31-41BC-ACF1-037F76BAF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592CB4-8FE0-434A-9196-0A7F18BB5243}"/>
              </a:ext>
            </a:extLst>
          </p:cNvPr>
          <p:cNvSpPr>
            <a:spLocks noGrp="1"/>
          </p:cNvSpPr>
          <p:nvPr>
            <p:ph type="dt" sz="half" idx="10"/>
          </p:nvPr>
        </p:nvSpPr>
        <p:spPr/>
        <p:txBody>
          <a:bodyPr/>
          <a:lstStyle/>
          <a:p>
            <a:fld id="{70682CC8-7365-41FD-97B3-4B5F69B1FF01}" type="datetimeFigureOut">
              <a:rPr lang="en-US" smtClean="0"/>
              <a:t>11/1/2017</a:t>
            </a:fld>
            <a:endParaRPr lang="en-US"/>
          </a:p>
        </p:txBody>
      </p:sp>
      <p:sp>
        <p:nvSpPr>
          <p:cNvPr id="6" name="Footer Placeholder 5">
            <a:extLst>
              <a:ext uri="{FF2B5EF4-FFF2-40B4-BE49-F238E27FC236}">
                <a16:creationId xmlns:a16="http://schemas.microsoft.com/office/drawing/2014/main" id="{9394A60A-BC05-4BA8-A21E-333992645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089581-81F0-4B2F-AC88-B9F2537A966C}"/>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386035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1BF0C-73E1-44AF-A7B3-A3ED7AF71D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A4D3AE-4558-46EB-8AFF-2930DD5DBE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F743F-88C1-46B4-B622-9E678E386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82CC8-7365-41FD-97B3-4B5F69B1FF01}" type="datetimeFigureOut">
              <a:rPr lang="en-US" smtClean="0"/>
              <a:t>11/1/2017</a:t>
            </a:fld>
            <a:endParaRPr lang="en-US"/>
          </a:p>
        </p:txBody>
      </p:sp>
      <p:sp>
        <p:nvSpPr>
          <p:cNvPr id="5" name="Footer Placeholder 4">
            <a:extLst>
              <a:ext uri="{FF2B5EF4-FFF2-40B4-BE49-F238E27FC236}">
                <a16:creationId xmlns:a16="http://schemas.microsoft.com/office/drawing/2014/main" id="{4E34C518-4ED5-4D48-A75A-88E368A71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9B46DF-B9B3-47E8-8FCB-15C6BC85DF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DFD59-7D51-4940-85DF-458EDBDDF7B2}" type="slidenum">
              <a:rPr lang="en-US" smtClean="0"/>
              <a:t>‹#›</a:t>
            </a:fld>
            <a:endParaRPr lang="en-US"/>
          </a:p>
        </p:txBody>
      </p:sp>
    </p:spTree>
    <p:extLst>
      <p:ext uri="{BB962C8B-B14F-4D97-AF65-F5344CB8AC3E}">
        <p14:creationId xmlns:p14="http://schemas.microsoft.com/office/powerpoint/2010/main" val="1637582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 id="2147483664" r:id="rId14"/>
    <p:sldLayoutId id="2147483665" r:id="rId15"/>
    <p:sldLayoutId id="2147483666" r:id="rId16"/>
    <p:sldLayoutId id="214748366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hyperlink" Target="https://www.linkedin.com/in/danstolts/" TargetMode="External"/><Relationship Id="rId12"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6.jpeg"/><Relationship Id="rId4" Type="http://schemas.openxmlformats.org/officeDocument/2006/relationships/image" Target="../media/image3.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801009"/>
            <a:ext cx="11761710" cy="584775"/>
          </a:xfrm>
          <a:prstGeom prst="rect">
            <a:avLst/>
          </a:prstGeom>
          <a:noFill/>
        </p:spPr>
        <p:txBody>
          <a:bodyPr wrap="square" rtlCol="0">
            <a:spAutoFit/>
          </a:bodyPr>
          <a:lstStyle/>
          <a:p>
            <a:pPr lvl="0">
              <a:defRPr/>
            </a:pPr>
            <a:r>
              <a:rPr lang="en-US" sz="3200" b="1" dirty="0">
                <a:solidFill>
                  <a:srgbClr val="00B0F0"/>
                </a:solidFill>
              </a:rPr>
              <a:t>DevOps: Putting Value for ALL in your Value Stream Mapping </a:t>
            </a:r>
            <a:endParaRPr kumimoji="0" lang="en-US" sz="3200" b="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8">
            <a:extLst>
              <a:ext uri="{FF2B5EF4-FFF2-40B4-BE49-F238E27FC236}">
                <a16:creationId xmlns:a16="http://schemas.microsoft.com/office/drawing/2014/main" id="{C0011A0C-289C-48F1-9572-334C88D0581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4214" y="1647612"/>
            <a:ext cx="8221095" cy="2321589"/>
          </a:xfrm>
          <a:prstGeom prst="rect">
            <a:avLst/>
          </a:prstGeom>
        </p:spPr>
      </p:pic>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575303"/>
            <a:ext cx="11653523" cy="3820562"/>
          </a:xfrm>
        </p:spPr>
        <p:txBody>
          <a:bodyPr>
            <a:normAutofit/>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dirty="0">
                <a:solidFill>
                  <a:srgbClr val="0070C0"/>
                </a:solidFill>
              </a:rPr>
              <a:t>Development</a:t>
            </a:r>
            <a:r>
              <a:rPr lang="en-US" sz="2400" dirty="0">
                <a:solidFill>
                  <a:srgbClr val="0070C0"/>
                </a:solidFill>
              </a:rPr>
              <a:t> –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a:xfrm>
            <a:off x="0" y="138789"/>
            <a:ext cx="10784839" cy="1325563"/>
          </a:xfrm>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
        <p:nvSpPr>
          <p:cNvPr id="6" name="Cloud 5">
            <a:extLst>
              <a:ext uri="{FF2B5EF4-FFF2-40B4-BE49-F238E27FC236}">
                <a16:creationId xmlns:a16="http://schemas.microsoft.com/office/drawing/2014/main" id="{D97D3AC6-F36A-4B66-B709-1D5FB99A65CF}"/>
              </a:ext>
            </a:extLst>
          </p:cNvPr>
          <p:cNvSpPr/>
          <p:nvPr/>
        </p:nvSpPr>
        <p:spPr>
          <a:xfrm>
            <a:off x="5969258" y="102410"/>
            <a:ext cx="7112999" cy="1335479"/>
          </a:xfrm>
          <a:prstGeom prst="cloud">
            <a:avLst/>
          </a:prstGeom>
          <a:solidFill>
            <a:srgbClr val="00B0F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All Learn Empathy! </a:t>
            </a:r>
          </a:p>
          <a:p>
            <a:r>
              <a:rPr lang="en-US" sz="3600" b="1" dirty="0"/>
              <a:t>All ENABLE Each other!</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54AAA-23D8-45FA-A471-8A789DCC3394}"/>
              </a:ext>
            </a:extLst>
          </p:cNvPr>
          <p:cNvSpPr>
            <a:spLocks noGrp="1"/>
          </p:cNvSpPr>
          <p:nvPr>
            <p:ph type="title"/>
          </p:nvPr>
        </p:nvSpPr>
        <p:spPr/>
        <p:txBody>
          <a:bodyPr/>
          <a:lstStyle/>
          <a:p>
            <a:r>
              <a:rPr lang="en-US" b="1" dirty="0"/>
              <a:t>Expected results from VSM and Hack</a:t>
            </a:r>
            <a:endParaRPr lang="en-US" dirty="0"/>
          </a:p>
        </p:txBody>
      </p:sp>
      <p:sp>
        <p:nvSpPr>
          <p:cNvPr id="3" name="Content Placeholder 2">
            <a:extLst>
              <a:ext uri="{FF2B5EF4-FFF2-40B4-BE49-F238E27FC236}">
                <a16:creationId xmlns:a16="http://schemas.microsoft.com/office/drawing/2014/main" id="{C5AE88FB-FC5F-43E4-BDB2-D0FD7DF2AC7C}"/>
              </a:ext>
            </a:extLst>
          </p:cNvPr>
          <p:cNvSpPr>
            <a:spLocks noGrp="1"/>
          </p:cNvSpPr>
          <p:nvPr>
            <p:ph idx="1"/>
          </p:nvPr>
        </p:nvSpPr>
        <p:spPr/>
        <p:txBody>
          <a:bodyPr>
            <a:normAutofit fontScale="92500" lnSpcReduction="10000"/>
          </a:bodyPr>
          <a:lstStyle/>
          <a:p>
            <a:pPr fontAlgn="ctr"/>
            <a:r>
              <a:rPr lang="en-US" dirty="0"/>
              <a:t>Decrease Application and Application hotfix/patch deployment time by many months</a:t>
            </a:r>
          </a:p>
          <a:p>
            <a:pPr fontAlgn="ctr"/>
            <a:r>
              <a:rPr lang="en-US" dirty="0"/>
              <a:t>Teach your experts how they can use the latest technology to improve their results</a:t>
            </a:r>
          </a:p>
          <a:p>
            <a:pPr fontAlgn="ctr"/>
            <a:r>
              <a:rPr lang="en-US" dirty="0"/>
              <a:t>Significantly reduce waste cycles in many aspects of the organization as it relates to technology and deployment</a:t>
            </a:r>
          </a:p>
          <a:p>
            <a:pPr fontAlgn="ctr"/>
            <a:r>
              <a:rPr lang="en-US" dirty="0"/>
              <a:t>Work cross teams collaboratively</a:t>
            </a:r>
          </a:p>
          <a:p>
            <a:pPr fontAlgn="ctr"/>
            <a:r>
              <a:rPr lang="en-US" dirty="0"/>
              <a:t>Get Hands-on solving the teams most challenging problems with Microsoft Sr Experts working side-by-side with them.</a:t>
            </a:r>
          </a:p>
          <a:p>
            <a:pPr fontAlgn="ctr"/>
            <a:r>
              <a:rPr lang="en-US" dirty="0"/>
              <a:t>Increase DevOps journey speed and performance</a:t>
            </a:r>
          </a:p>
          <a:p>
            <a:pPr fontAlgn="ctr"/>
            <a:r>
              <a:rPr lang="en-US" dirty="0"/>
              <a:t>Much more</a:t>
            </a:r>
          </a:p>
          <a:p>
            <a:endParaRPr lang="en-US" dirty="0"/>
          </a:p>
        </p:txBody>
      </p:sp>
    </p:spTree>
    <p:extLst>
      <p:ext uri="{BB962C8B-B14F-4D97-AF65-F5344CB8AC3E}">
        <p14:creationId xmlns:p14="http://schemas.microsoft.com/office/powerpoint/2010/main" val="3312379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3C7-40AF-41DB-85EE-CAE93E570803}"/>
              </a:ext>
            </a:extLst>
          </p:cNvPr>
          <p:cNvSpPr>
            <a:spLocks noGrp="1"/>
          </p:cNvSpPr>
          <p:nvPr>
            <p:ph type="title"/>
          </p:nvPr>
        </p:nvSpPr>
        <p:spPr>
          <a:xfrm>
            <a:off x="838200" y="365126"/>
            <a:ext cx="10515600" cy="710640"/>
          </a:xfrm>
        </p:spPr>
        <p:txBody>
          <a:bodyPr/>
          <a:lstStyle/>
          <a:p>
            <a:r>
              <a:rPr lang="en-US" dirty="0"/>
              <a:t>Introduction [email] to the VSM</a:t>
            </a:r>
          </a:p>
        </p:txBody>
      </p:sp>
      <p:sp>
        <p:nvSpPr>
          <p:cNvPr id="3" name="Content Placeholder 2">
            <a:extLst>
              <a:ext uri="{FF2B5EF4-FFF2-40B4-BE49-F238E27FC236}">
                <a16:creationId xmlns:a16="http://schemas.microsoft.com/office/drawing/2014/main" id="{3CC8D1B3-3B89-47D4-B026-8A8E00F1E6B7}"/>
              </a:ext>
            </a:extLst>
          </p:cNvPr>
          <p:cNvSpPr>
            <a:spLocks noGrp="1"/>
          </p:cNvSpPr>
          <p:nvPr>
            <p:ph idx="1"/>
          </p:nvPr>
        </p:nvSpPr>
        <p:spPr>
          <a:xfrm>
            <a:off x="137459" y="1237129"/>
            <a:ext cx="11929035" cy="5354918"/>
          </a:xfrm>
        </p:spPr>
        <p:txBody>
          <a:bodyPr>
            <a:normAutofit fontScale="85000" lnSpcReduction="10000"/>
          </a:bodyPr>
          <a:lstStyle/>
          <a:p>
            <a:pPr marL="0" indent="0">
              <a:buNone/>
            </a:pPr>
            <a:r>
              <a:rPr lang="en-US" sz="1600" b="1" dirty="0"/>
              <a:t>DevOps, Value Stream Mapping and Hack</a:t>
            </a:r>
            <a:endParaRPr lang="en-US" sz="1600" dirty="0"/>
          </a:p>
          <a:p>
            <a:pPr marL="0" indent="0">
              <a:buNone/>
            </a:pPr>
            <a:r>
              <a:rPr lang="en-US" sz="1600" b="1" dirty="0"/>
              <a:t>Objective</a:t>
            </a:r>
            <a:r>
              <a:rPr lang="en-US" sz="1600" dirty="0"/>
              <a:t>: Reduce waste and inefficiency in the development lifecycle; improve performance and time to market </a:t>
            </a:r>
          </a:p>
          <a:p>
            <a:pPr marL="0" indent="0">
              <a:buNone/>
            </a:pPr>
            <a:r>
              <a:rPr lang="en-US" sz="1600" b="1" dirty="0"/>
              <a:t>Expected results</a:t>
            </a:r>
            <a:r>
              <a:rPr lang="en-US" sz="1600" dirty="0"/>
              <a:t>: Decrease App and patch deployment time by many months.</a:t>
            </a:r>
          </a:p>
          <a:p>
            <a:pPr marL="0" indent="0">
              <a:buNone/>
            </a:pPr>
            <a:r>
              <a:rPr lang="en-US" sz="1600" dirty="0"/>
              <a:t>The DevOps program is designed for </a:t>
            </a:r>
            <a:r>
              <a:rPr lang="en-US" sz="1600" b="1" dirty="0"/>
              <a:t>senior architects, developers and engineers as well as the Innovation and DevOps teams</a:t>
            </a:r>
            <a:r>
              <a:rPr lang="en-US" sz="1600" dirty="0"/>
              <a:t>.  This program and event series requires full management support.  Department heads from many teams are required participants, so the program needs leadership buy-in.  The benefits are astonishing.  In a matter of a few days of prep work, a couple days of a Value Stream Analysis and a couple days of a hackathon, the team collectively learns how to be ultra-efficient.  We have seen this take a large organizations time to market for new features from a year to days and hotfixes from months to hours.  There are incredible tools and processes available to turn any organization into one that operates, with security in mind, at startup speed.  </a:t>
            </a:r>
          </a:p>
          <a:p>
            <a:pPr marL="0" indent="0">
              <a:buNone/>
            </a:pPr>
            <a:r>
              <a:rPr lang="en-US" sz="1600" dirty="0"/>
              <a:t>These processes are gaining much momentum in the technology space as organizations learn how to tweak three things to make massive impact and results a realization.  These three components are People, Processes and Tools.  The most important of these are the people and their knowledge and understanding of what is possible with the right processes and tools.  We wrap-up the DevOps course with a multi-day hackathon where we tackle one or more of your challenges with your team working with us.  This solution is usually ready for production and is often expanded to include multiple projects as the teams often split up into multiple groups to work on different parts of the problem.  The teams often find they have additional time to keep going to solve even more problems during the hack.  The hack creates an addictive behavior.  They realize how fast they can work once the waste is identified and cut, they want to work this way all the time.  </a:t>
            </a:r>
          </a:p>
          <a:p>
            <a:pPr marL="0" indent="0">
              <a:buNone/>
            </a:pPr>
            <a:r>
              <a:rPr lang="en-US" sz="1600" u="sng" dirty="0"/>
              <a:t>Customer Quotes:</a:t>
            </a:r>
            <a:endParaRPr lang="en-US" sz="1600" dirty="0"/>
          </a:p>
          <a:p>
            <a:pPr marL="0" indent="0" fontAlgn="ctr">
              <a:buNone/>
            </a:pPr>
            <a:r>
              <a:rPr lang="en-US" sz="1600" dirty="0"/>
              <a:t>Aha Moment: SQL Database: It just worked, even when we created a clone of the app in a completely different region! We were not expecting this!  The DNS made it all work</a:t>
            </a:r>
          </a:p>
          <a:p>
            <a:pPr marL="0" indent="0" fontAlgn="ctr">
              <a:buNone/>
            </a:pPr>
            <a:r>
              <a:rPr lang="en-US" sz="1600" dirty="0"/>
              <a:t>“It’s a fundamental shift from where we are today to what the future can / will look like and if anything, it was eye-opening and that we need to start changing our approach / thinking as the world is changing around us and we need to adapt”</a:t>
            </a:r>
          </a:p>
          <a:p>
            <a:pPr marL="0" indent="0" fontAlgn="ctr">
              <a:buNone/>
            </a:pPr>
            <a:r>
              <a:rPr lang="en-US" sz="1600" dirty="0"/>
              <a:t>“Value Stream Mapping was enlightening; having the team work together was key”</a:t>
            </a:r>
          </a:p>
          <a:p>
            <a:pPr marL="0" indent="0" fontAlgn="ctr">
              <a:buNone/>
            </a:pPr>
            <a:r>
              <a:rPr lang="en-US" sz="1600" dirty="0"/>
              <a:t>“The exercise to map existing development and deployment processes really starts to bring to light the areas in which massive productivity gains can be made”</a:t>
            </a:r>
          </a:p>
          <a:p>
            <a:pPr marL="0" indent="0" fontAlgn="ctr">
              <a:buNone/>
            </a:pPr>
            <a:r>
              <a:rPr lang="en-US" sz="1600" dirty="0"/>
              <a:t>“I passed the 70-533 Implementing Azure Infrastructure Solutions exam today with an 855.  Some tough questions but I spent a lot of time studying using </a:t>
            </a:r>
            <a:r>
              <a:rPr lang="en-US" sz="1600" dirty="0" err="1"/>
              <a:t>MeasureUp</a:t>
            </a:r>
            <a:r>
              <a:rPr lang="en-US" sz="1600" dirty="0"/>
              <a:t> along with attending the 4-day [DevOps] workshop made the difference”</a:t>
            </a:r>
          </a:p>
          <a:p>
            <a:endParaRPr lang="en-US" sz="1600" dirty="0"/>
          </a:p>
        </p:txBody>
      </p:sp>
    </p:spTree>
    <p:extLst>
      <p:ext uri="{BB962C8B-B14F-4D97-AF65-F5344CB8AC3E}">
        <p14:creationId xmlns:p14="http://schemas.microsoft.com/office/powerpoint/2010/main" val="558742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49BD-5CC7-44C9-8838-A2C27BA09B0A}"/>
              </a:ext>
            </a:extLst>
          </p:cNvPr>
          <p:cNvSpPr>
            <a:spLocks noGrp="1"/>
          </p:cNvSpPr>
          <p:nvPr>
            <p:ph type="title"/>
          </p:nvPr>
        </p:nvSpPr>
        <p:spPr/>
        <p:txBody>
          <a:bodyPr/>
          <a:lstStyle/>
          <a:p>
            <a:r>
              <a:rPr lang="en-US" b="1" dirty="0"/>
              <a:t>Hackathon / Hackfest Introduction</a:t>
            </a:r>
            <a:endParaRPr lang="en-US" dirty="0"/>
          </a:p>
        </p:txBody>
      </p:sp>
      <p:sp>
        <p:nvSpPr>
          <p:cNvPr id="3" name="Content Placeholder 2">
            <a:extLst>
              <a:ext uri="{FF2B5EF4-FFF2-40B4-BE49-F238E27FC236}">
                <a16:creationId xmlns:a16="http://schemas.microsoft.com/office/drawing/2014/main" id="{4A6709D6-58CE-47B5-83C4-83FD56C5571B}"/>
              </a:ext>
            </a:extLst>
          </p:cNvPr>
          <p:cNvSpPr>
            <a:spLocks noGrp="1"/>
          </p:cNvSpPr>
          <p:nvPr>
            <p:ph idx="1"/>
          </p:nvPr>
        </p:nvSpPr>
        <p:spPr>
          <a:xfrm>
            <a:off x="215153" y="1500094"/>
            <a:ext cx="11755718" cy="5103906"/>
          </a:xfrm>
        </p:spPr>
        <p:txBody>
          <a:bodyPr>
            <a:normAutofit/>
          </a:bodyPr>
          <a:lstStyle/>
          <a:p>
            <a:pPr marL="0" indent="0">
              <a:buNone/>
            </a:pPr>
            <a:r>
              <a:rPr lang="en-US" sz="1800" dirty="0"/>
              <a:t>A hackathon is usually an all-day or multi-day event where developers and sometimes others, architects, security professionals, engineers, etc., come together as a team to build/develop a solution to a problem.  A hackathon, will generally have multiple teams all solving a different problem. Gamification can be added to a hackathon to make it even more fun.  The hackathon is used as a catalyst to help teams hyper-focus on a single problem, bringing this problem to resolution in a short period of time. It is also a teaches how to use an internal hackathon as catalyst for any team to solve serious problems.  It makes a great team building exercise and many companies once fully introduced to hackathons will do hacks as part of their giving or charitable work.  Microsoft will supply staff to help with the first hackathon and can be leveraged in future hacks if needed. </a:t>
            </a:r>
          </a:p>
          <a:p>
            <a:pPr marL="0" indent="0">
              <a:buNone/>
            </a:pPr>
            <a:r>
              <a:rPr lang="en-US" sz="1800" u="sng" dirty="0"/>
              <a:t>Customer Quotes:</a:t>
            </a:r>
            <a:endParaRPr lang="en-US" sz="1800" dirty="0"/>
          </a:p>
          <a:p>
            <a:pPr fontAlgn="ctr"/>
            <a:r>
              <a:rPr lang="en-US" sz="1800" dirty="0"/>
              <a:t>“The participation of resources from different areas really helps share what the other side does and the pains they feel” </a:t>
            </a:r>
          </a:p>
          <a:p>
            <a:pPr fontAlgn="ctr"/>
            <a:r>
              <a:rPr lang="en-US" sz="1800" dirty="0"/>
              <a:t>“Touching technology as part of the learning processes really accelerates the consumption of new information”</a:t>
            </a:r>
          </a:p>
          <a:p>
            <a:pPr fontAlgn="ctr"/>
            <a:r>
              <a:rPr lang="en-US" sz="1800" dirty="0"/>
              <a:t>“Low risk accelerator to provide business value, we have to move this forward”</a:t>
            </a:r>
          </a:p>
          <a:p>
            <a:pPr fontAlgn="ctr"/>
            <a:r>
              <a:rPr lang="en-US" sz="1800" dirty="0"/>
              <a:t>“Demonstrated benefits typical of a PaaS solution - reduced complexity, simplified deployments, reduced time to market”</a:t>
            </a:r>
          </a:p>
          <a:p>
            <a:pPr fontAlgn="ctr"/>
            <a:r>
              <a:rPr lang="en-US" sz="1800" dirty="0"/>
              <a:t>“New architectures and approaches required to take best advantage of the Azure Cloud capabilities and approach”</a:t>
            </a:r>
          </a:p>
          <a:p>
            <a:pPr marL="0" indent="0">
              <a:buNone/>
            </a:pPr>
            <a:endParaRPr lang="en-US" sz="1800" dirty="0"/>
          </a:p>
        </p:txBody>
      </p:sp>
    </p:spTree>
    <p:extLst>
      <p:ext uri="{BB962C8B-B14F-4D97-AF65-F5344CB8AC3E}">
        <p14:creationId xmlns:p14="http://schemas.microsoft.com/office/powerpoint/2010/main" val="3266304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651737" y="278559"/>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830732" cy="2246769"/>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3600" dirty="0">
                <a:solidFill>
                  <a:srgbClr val="0070C0"/>
                </a:solidFill>
              </a:rPr>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Tree>
    <p:extLst>
      <p:ext uri="{BB962C8B-B14F-4D97-AF65-F5344CB8AC3E}">
        <p14:creationId xmlns:p14="http://schemas.microsoft.com/office/powerpoint/2010/main" val="855728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63BB3-11AE-4DAC-8849-F3A2FC66F57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3F7B2C3-1ADF-49F0-ADA1-2BAD7E33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355" y="-95535"/>
            <a:ext cx="10641645" cy="6858000"/>
          </a:xfrm>
          <a:prstGeom prst="rect">
            <a:avLst/>
          </a:prstGeom>
          <a:effectLst>
            <a:outerShdw blurRad="88900" dist="88900" dir="13500000" algn="br" rotWithShape="0">
              <a:prstClr val="black">
                <a:alpha val="48000"/>
              </a:prstClr>
            </a:outerShdw>
          </a:effectLst>
        </p:spPr>
      </p:pic>
      <p:pic>
        <p:nvPicPr>
          <p:cNvPr id="6" name="Picture 5">
            <a:extLst>
              <a:ext uri="{FF2B5EF4-FFF2-40B4-BE49-F238E27FC236}">
                <a16:creationId xmlns:a16="http://schemas.microsoft.com/office/drawing/2014/main" id="{CC837C51-A49A-4C6A-803B-8BEEA0AD2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1" y="154674"/>
            <a:ext cx="6437427" cy="6858000"/>
          </a:xfrm>
          <a:prstGeom prst="rect">
            <a:avLst/>
          </a:prstGeom>
          <a:effectLst>
            <a:outerShdw blurRad="50800" dist="38100" dir="16200000" rotWithShape="0">
              <a:prstClr val="black">
                <a:alpha val="40000"/>
              </a:prstClr>
            </a:outerShdw>
          </a:effectLst>
        </p:spPr>
      </p:pic>
    </p:spTree>
    <p:extLst>
      <p:ext uri="{BB962C8B-B14F-4D97-AF65-F5344CB8AC3E}">
        <p14:creationId xmlns:p14="http://schemas.microsoft.com/office/powerpoint/2010/main" val="426771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31594C-F101-4367-919C-217950BD1B71}"/>
              </a:ext>
            </a:extLst>
          </p:cNvPr>
          <p:cNvSpPr>
            <a:spLocks noGrp="1"/>
          </p:cNvSpPr>
          <p:nvPr>
            <p:ph type="body" sz="quarter" idx="10"/>
          </p:nvPr>
        </p:nvSpPr>
        <p:spPr>
          <a:xfrm>
            <a:off x="308434" y="1101577"/>
            <a:ext cx="5721064" cy="5155788"/>
          </a:xfrm>
        </p:spPr>
        <p:txBody>
          <a:bodyPr>
            <a:normAutofit/>
          </a:bodyPr>
          <a:lstStyle/>
          <a:p>
            <a:r>
              <a:rPr lang="en-US" dirty="0"/>
              <a:t>How long does it take?</a:t>
            </a:r>
          </a:p>
          <a:p>
            <a:r>
              <a:rPr lang="en-US" dirty="0"/>
              <a:t>Where are the gaps/waste? </a:t>
            </a:r>
          </a:p>
          <a:p>
            <a:r>
              <a:rPr lang="en-US" dirty="0"/>
              <a:t>How much quantifiable waste?</a:t>
            </a:r>
          </a:p>
          <a:p>
            <a:r>
              <a:rPr lang="en-US" dirty="0"/>
              <a:t>Total time?</a:t>
            </a:r>
          </a:p>
          <a:p>
            <a:r>
              <a:rPr lang="en-US" dirty="0"/>
              <a:t>Homerun: Total Cost</a:t>
            </a:r>
          </a:p>
          <a:p>
            <a:endParaRPr lang="en-US" dirty="0"/>
          </a:p>
          <a:p>
            <a:endParaRPr lang="en-US" dirty="0"/>
          </a:p>
        </p:txBody>
      </p:sp>
      <p:pic>
        <p:nvPicPr>
          <p:cNvPr id="5" name="Picture 4">
            <a:extLst>
              <a:ext uri="{FF2B5EF4-FFF2-40B4-BE49-F238E27FC236}">
                <a16:creationId xmlns:a16="http://schemas.microsoft.com/office/drawing/2014/main" id="{47FC18E2-3148-4CEF-A5DE-F66A6AA7706F}"/>
              </a:ext>
            </a:extLst>
          </p:cNvPr>
          <p:cNvPicPr>
            <a:picLocks noChangeAspect="1"/>
          </p:cNvPicPr>
          <p:nvPr/>
        </p:nvPicPr>
        <p:blipFill>
          <a:blip r:embed="rId3"/>
          <a:stretch>
            <a:fillRect/>
          </a:stretch>
        </p:blipFill>
        <p:spPr>
          <a:xfrm>
            <a:off x="4494223" y="3424844"/>
            <a:ext cx="7642115" cy="3433156"/>
          </a:xfrm>
          <a:prstGeom prst="rect">
            <a:avLst/>
          </a:prstGeom>
        </p:spPr>
      </p:pic>
      <p:sp>
        <p:nvSpPr>
          <p:cNvPr id="4" name="Text Placeholder 3">
            <a:extLst>
              <a:ext uri="{FF2B5EF4-FFF2-40B4-BE49-F238E27FC236}">
                <a16:creationId xmlns:a16="http://schemas.microsoft.com/office/drawing/2014/main" id="{A88D7E4B-EC76-4738-83B4-FB5D348C8D4D}"/>
              </a:ext>
            </a:extLst>
          </p:cNvPr>
          <p:cNvSpPr>
            <a:spLocks noGrp="1"/>
          </p:cNvSpPr>
          <p:nvPr>
            <p:ph type="body" sz="quarter" idx="11"/>
          </p:nvPr>
        </p:nvSpPr>
        <p:spPr>
          <a:xfrm>
            <a:off x="6438919" y="839759"/>
            <a:ext cx="5378548" cy="2486578"/>
          </a:xfrm>
        </p:spPr>
        <p:txBody>
          <a:bodyPr/>
          <a:lstStyle/>
          <a:p>
            <a:pPr marL="0" indent="0">
              <a:buNone/>
            </a:pPr>
            <a:r>
              <a:rPr lang="en-US" dirty="0">
                <a:solidFill>
                  <a:srgbClr val="0070C0"/>
                </a:solidFill>
              </a:rPr>
              <a:t>L=Lead/Lag Time</a:t>
            </a:r>
          </a:p>
          <a:p>
            <a:pPr marL="0" indent="0">
              <a:buNone/>
            </a:pPr>
            <a:r>
              <a:rPr lang="en-US" dirty="0">
                <a:solidFill>
                  <a:srgbClr val="0070C0"/>
                </a:solidFill>
              </a:rPr>
              <a:t>P=Processing Time</a:t>
            </a:r>
          </a:p>
          <a:p>
            <a:pPr marL="0" indent="0">
              <a:buNone/>
            </a:pPr>
            <a:r>
              <a:rPr lang="en-US" dirty="0" err="1">
                <a:solidFill>
                  <a:srgbClr val="0070C0"/>
                </a:solidFill>
              </a:rPr>
              <a:t>Ppl</a:t>
            </a:r>
            <a:r>
              <a:rPr lang="en-US" dirty="0">
                <a:solidFill>
                  <a:srgbClr val="0070C0"/>
                </a:solidFill>
              </a:rPr>
              <a:t>=People</a:t>
            </a:r>
          </a:p>
        </p:txBody>
      </p:sp>
      <p:sp>
        <p:nvSpPr>
          <p:cNvPr id="8" name="Title 7">
            <a:extLst>
              <a:ext uri="{FF2B5EF4-FFF2-40B4-BE49-F238E27FC236}">
                <a16:creationId xmlns:a16="http://schemas.microsoft.com/office/drawing/2014/main" id="{989BA7DF-FCDB-4978-9CB1-08F088CF6F0B}"/>
              </a:ext>
            </a:extLst>
          </p:cNvPr>
          <p:cNvSpPr>
            <a:spLocks noGrp="1"/>
          </p:cNvSpPr>
          <p:nvPr>
            <p:ph type="title"/>
          </p:nvPr>
        </p:nvSpPr>
        <p:spPr>
          <a:xfrm>
            <a:off x="838200" y="365126"/>
            <a:ext cx="10515600" cy="637944"/>
          </a:xfrm>
        </p:spPr>
        <p:txBody>
          <a:bodyPr>
            <a:normAutofit fontScale="90000"/>
          </a:bodyPr>
          <a:lstStyle/>
          <a:p>
            <a:r>
              <a:rPr lang="en-US" dirty="0"/>
              <a:t>Workflow Tracking</a:t>
            </a:r>
          </a:p>
        </p:txBody>
      </p:sp>
    </p:spTree>
    <p:extLst>
      <p:ext uri="{BB962C8B-B14F-4D97-AF65-F5344CB8AC3E}">
        <p14:creationId xmlns:p14="http://schemas.microsoft.com/office/powerpoint/2010/main" val="3357723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75389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EF3D-9506-43E4-B3CE-54F26E9D330D}"/>
              </a:ext>
            </a:extLst>
          </p:cNvPr>
          <p:cNvSpPr>
            <a:spLocks noGrp="1"/>
          </p:cNvSpPr>
          <p:nvPr>
            <p:ph type="title"/>
          </p:nvPr>
        </p:nvSpPr>
        <p:spPr/>
        <p:txBody>
          <a:bodyPr>
            <a:normAutofit/>
          </a:bodyPr>
          <a:lstStyle/>
          <a:p>
            <a:r>
              <a:rPr lang="en-US" b="1" dirty="0"/>
              <a:t>DevOps How To Put Value For All Into A Value Stream Mapping</a:t>
            </a:r>
            <a:endParaRPr lang="en-US" dirty="0"/>
          </a:p>
        </p:txBody>
      </p:sp>
      <p:sp>
        <p:nvSpPr>
          <p:cNvPr id="3" name="Content Placeholder 2">
            <a:extLst>
              <a:ext uri="{FF2B5EF4-FFF2-40B4-BE49-F238E27FC236}">
                <a16:creationId xmlns:a16="http://schemas.microsoft.com/office/drawing/2014/main" id="{CEFBE6AC-96A6-4015-9B6E-5264FA51A927}"/>
              </a:ext>
            </a:extLst>
          </p:cNvPr>
          <p:cNvSpPr>
            <a:spLocks noGrp="1"/>
          </p:cNvSpPr>
          <p:nvPr>
            <p:ph idx="1"/>
          </p:nvPr>
        </p:nvSpPr>
        <p:spPr/>
        <p:txBody>
          <a:bodyPr>
            <a:normAutofit fontScale="47500" lnSpcReduction="20000"/>
          </a:bodyPr>
          <a:lstStyle/>
          <a:p>
            <a:pPr marL="0" indent="0">
              <a:buNone/>
            </a:pPr>
            <a:r>
              <a:rPr lang="en-US" sz="3400" b="1" dirty="0"/>
              <a:t>The Value Stream Mapping (VSM) is the first and by far the most important part of your DevOps Journey</a:t>
            </a:r>
            <a:r>
              <a:rPr lang="en-US" dirty="0"/>
              <a:t>. Learn how to get started with the VSM and how to keep the discussion going. We will also cover the importance of doing a VSM, requirements you should adopt for a VSM including the basics: Who, What, Where, When, Why and How. You will learn how to make your VSM successful from prep to results.</a:t>
            </a:r>
          </a:p>
          <a:p>
            <a:pPr marL="0" indent="0">
              <a:buNone/>
            </a:pPr>
            <a:r>
              <a:rPr lang="en-US" dirty="0"/>
              <a:t>Learn how to get started with the VSM and how to keep the discussion going. We will also cover the importance of doing a VSM and requirements you should adapt for a good VSM. Sample Visio Document templates, PowerPoints, sample agenda, checklists, and more will be supplied. Expect to be fully engaged. During a VSM, the audience has to be captured and fully engaged, learn from this session how it is done. In this session, we will review several Value Stream Mappings showing before and after diagrams. Examples use CI/CD pipeline improvements or creation.</a:t>
            </a:r>
          </a:p>
          <a:p>
            <a:pPr marL="0" indent="0">
              <a:buNone/>
            </a:pPr>
            <a:r>
              <a:rPr lang="en-US" dirty="0"/>
              <a:t>The basics are not as basic as you might think, learn: Who, What, Where, When, Why &amp; How</a:t>
            </a:r>
          </a:p>
          <a:p>
            <a:pPr lvl="0"/>
            <a:r>
              <a:rPr lang="en-US" dirty="0"/>
              <a:t>Who ...will you be engaging at each step </a:t>
            </a:r>
          </a:p>
          <a:p>
            <a:pPr lvl="0"/>
            <a:r>
              <a:rPr lang="en-US" dirty="0"/>
              <a:t>What ... discussions to have at different phases to different people, what should be included with VSM, more </a:t>
            </a:r>
          </a:p>
          <a:p>
            <a:pPr lvl="0"/>
            <a:r>
              <a:rPr lang="en-US" dirty="0"/>
              <a:t>Where ... the meetings/discussions should take place for the greatest impact and flexibility </a:t>
            </a:r>
          </a:p>
          <a:p>
            <a:pPr lvl="0"/>
            <a:r>
              <a:rPr lang="en-US" dirty="0"/>
              <a:t>Why ... are you having another meeting, need to get engaged with DevOps, need to do VSM, need to engage various departments, etc. </a:t>
            </a:r>
          </a:p>
          <a:p>
            <a:pPr lvl="0"/>
            <a:r>
              <a:rPr lang="en-US" dirty="0"/>
              <a:t>How ... to run a VSM. How to have discussions with different people at different stages to ensure success, How to plan and get RESULTS. </a:t>
            </a:r>
          </a:p>
          <a:p>
            <a:r>
              <a:rPr lang="en-US" dirty="0"/>
              <a:t>You will learn how to make your VSM successful from preparation to results.</a:t>
            </a:r>
          </a:p>
          <a:p>
            <a:pPr marL="0" indent="0">
              <a:buNone/>
            </a:pPr>
            <a:r>
              <a:rPr lang="en-US" dirty="0"/>
              <a:t>The Value Stream Mapping is critically important but it is only a small part of the solution. Please see Dan’s other session on “DevOps Journey at Overdrive” for the rest of the story.</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434674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838200" y="365125"/>
            <a:ext cx="8433262"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a:t>
            </a:r>
            <a:r>
              <a:rPr lang="en-US" b="1" dirty="0">
                <a:sym typeface="Wingdings" panose="05000000000000000000" pitchFamily="2" charset="2"/>
              </a:rPr>
              <a:t>3 weeks</a:t>
            </a:r>
            <a:endParaRPr lang="en-US" b="1"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784080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D564-CF02-4948-A73B-5E4400E16B4D}"/>
              </a:ext>
            </a:extLst>
          </p:cNvPr>
          <p:cNvSpPr>
            <a:spLocks noGrp="1"/>
          </p:cNvSpPr>
          <p:nvPr>
            <p:ph type="ctrTitle"/>
          </p:nvPr>
        </p:nvSpPr>
        <p:spPr/>
        <p:txBody>
          <a:bodyPr>
            <a:normAutofit/>
          </a:bodyPr>
          <a:lstStyle/>
          <a:p>
            <a:r>
              <a:rPr lang="en-US" sz="8800" dirty="0"/>
              <a:t>Making it real</a:t>
            </a:r>
          </a:p>
        </p:txBody>
      </p:sp>
      <p:sp>
        <p:nvSpPr>
          <p:cNvPr id="4" name="Subtitle 3">
            <a:extLst>
              <a:ext uri="{FF2B5EF4-FFF2-40B4-BE49-F238E27FC236}">
                <a16:creationId xmlns:a16="http://schemas.microsoft.com/office/drawing/2014/main" id="{F481D319-2FC1-4DB8-9DB0-08B88BBC1FD7}"/>
              </a:ext>
            </a:extLst>
          </p:cNvPr>
          <p:cNvSpPr>
            <a:spLocks noGrp="1"/>
          </p:cNvSpPr>
          <p:nvPr>
            <p:ph type="subTitle" idx="1"/>
          </p:nvPr>
        </p:nvSpPr>
        <p:spPr>
          <a:xfrm>
            <a:off x="1246909" y="542954"/>
            <a:ext cx="9144000" cy="1655762"/>
          </a:xfrm>
        </p:spPr>
        <p:txBody>
          <a:bodyPr>
            <a:normAutofit/>
          </a:bodyPr>
          <a:lstStyle/>
          <a:p>
            <a:r>
              <a:rPr lang="en-US" sz="5400" dirty="0"/>
              <a:t>Whiteboarding</a:t>
            </a:r>
            <a:br>
              <a:rPr lang="en-US" sz="5400" dirty="0"/>
            </a:br>
            <a:r>
              <a:rPr lang="en-US" sz="3600" dirty="0"/>
              <a:t>Demo</a:t>
            </a:r>
            <a:endParaRPr lang="en-US" sz="5400" dirty="0"/>
          </a:p>
        </p:txBody>
      </p:sp>
    </p:spTree>
    <p:extLst>
      <p:ext uri="{BB962C8B-B14F-4D97-AF65-F5344CB8AC3E}">
        <p14:creationId xmlns:p14="http://schemas.microsoft.com/office/powerpoint/2010/main" val="644766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01020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A429E-910B-4832-A78E-D3A9846150A3}"/>
              </a:ext>
            </a:extLst>
          </p:cNvPr>
          <p:cNvSpPr>
            <a:spLocks noGrp="1"/>
          </p:cNvSpPr>
          <p:nvPr>
            <p:ph type="title"/>
          </p:nvPr>
        </p:nvSpPr>
        <p:spPr>
          <a:xfrm>
            <a:off x="606644" y="3442804"/>
            <a:ext cx="10982016" cy="2284383"/>
          </a:xfrm>
        </p:spPr>
        <p:txBody>
          <a:bodyPr>
            <a:normAutofit/>
          </a:bodyPr>
          <a:lstStyle/>
          <a:p>
            <a:pPr algn="ctr"/>
            <a:r>
              <a:rPr lang="en-US" sz="3600" dirty="0">
                <a:solidFill>
                  <a:schemeClr val="bg1"/>
                </a:solidFill>
                <a:latin typeface="Segoe UI Light" panose="020B0502040204020203" pitchFamily="34" charset="0"/>
                <a:cs typeface="Segoe UI Light" panose="020B0502040204020203" pitchFamily="34" charset="0"/>
              </a:rPr>
              <a:t>immersive </a:t>
            </a:r>
            <a:r>
              <a:rPr lang="en-US" sz="3600" dirty="0">
                <a:solidFill>
                  <a:srgbClr val="69ADCC"/>
                </a:solidFill>
                <a:latin typeface="Segoe UI Light" panose="020B0502040204020203" pitchFamily="34" charset="0"/>
                <a:cs typeface="Segoe UI Light" panose="020B0502040204020203" pitchFamily="34" charset="0"/>
              </a:rPr>
              <a:t>|</a:t>
            </a:r>
            <a:r>
              <a:rPr lang="en-US" sz="3600" dirty="0">
                <a:solidFill>
                  <a:schemeClr val="bg1"/>
                </a:solidFill>
                <a:latin typeface="Segoe UI Light" panose="020B0502040204020203" pitchFamily="34" charset="0"/>
                <a:cs typeface="Segoe UI Light" panose="020B0502040204020203" pitchFamily="34" charset="0"/>
              </a:rPr>
              <a:t> multi-day hack </a:t>
            </a:r>
            <a:r>
              <a:rPr lang="en-US" sz="3600" dirty="0">
                <a:solidFill>
                  <a:srgbClr val="69ADCC"/>
                </a:solidFill>
                <a:latin typeface="Segoe UI Light" panose="020B0502040204020203" pitchFamily="34" charset="0"/>
                <a:cs typeface="Segoe UI Light" panose="020B0502040204020203" pitchFamily="34" charset="0"/>
              </a:rPr>
              <a:t>|</a:t>
            </a:r>
            <a:r>
              <a:rPr lang="en-US" sz="3600" dirty="0">
                <a:solidFill>
                  <a:schemeClr val="bg1"/>
                </a:solidFill>
                <a:latin typeface="Segoe UI Light" panose="020B0502040204020203" pitchFamily="34" charset="0"/>
                <a:cs typeface="Segoe UI Light" panose="020B0502040204020203" pitchFamily="34" charset="0"/>
              </a:rPr>
              <a:t> code side-by-side with a Microsoft engineer </a:t>
            </a:r>
            <a:r>
              <a:rPr lang="en-US" sz="3600" dirty="0">
                <a:solidFill>
                  <a:srgbClr val="69ADCC"/>
                </a:solidFill>
                <a:latin typeface="Segoe UI Light" panose="020B0502040204020203" pitchFamily="34" charset="0"/>
                <a:cs typeface="Segoe UI Light" panose="020B0502040204020203" pitchFamily="34" charset="0"/>
              </a:rPr>
              <a:t>|</a:t>
            </a:r>
            <a:r>
              <a:rPr lang="en-US" sz="3600" dirty="0">
                <a:solidFill>
                  <a:schemeClr val="bg1"/>
                </a:solidFill>
                <a:latin typeface="Segoe UI Light" panose="020B0502040204020203" pitchFamily="34" charset="0"/>
                <a:cs typeface="Segoe UI Light" panose="020B0502040204020203" pitchFamily="34" charset="0"/>
              </a:rPr>
              <a:t> implement a given Azure scenario you saw today!</a:t>
            </a:r>
            <a:endParaRPr lang="en-US" sz="3600" b="1" dirty="0">
              <a:solidFill>
                <a:schemeClr val="bg1"/>
              </a:solidFill>
              <a:latin typeface="Segoe UI Light" panose="020B0502040204020203" pitchFamily="34" charset="0"/>
              <a:cs typeface="Segoe UI Light" panose="020B0502040204020203" pitchFamily="34" charset="0"/>
            </a:endParaRPr>
          </a:p>
        </p:txBody>
      </p:sp>
      <p:pic>
        <p:nvPicPr>
          <p:cNvPr id="14" name="Picture 13" descr="A picture containing animal&#10;&#10;Description generated with high confidence">
            <a:extLst>
              <a:ext uri="{FF2B5EF4-FFF2-40B4-BE49-F238E27FC236}">
                <a16:creationId xmlns:a16="http://schemas.microsoft.com/office/drawing/2014/main" id="{BAF963DF-4C68-4399-9961-E6E738F4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3325333"/>
          </a:xfrm>
          <a:prstGeom prst="rect">
            <a:avLst/>
          </a:prstGeom>
        </p:spPr>
      </p:pic>
      <p:pic>
        <p:nvPicPr>
          <p:cNvPr id="16" name="Graphic 15">
            <a:extLst>
              <a:ext uri="{FF2B5EF4-FFF2-40B4-BE49-F238E27FC236}">
                <a16:creationId xmlns:a16="http://schemas.microsoft.com/office/drawing/2014/main" id="{C81FAF9C-7B41-4A8E-BA96-35BF99C2229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4274"/>
          <a:stretch/>
        </p:blipFill>
        <p:spPr>
          <a:xfrm>
            <a:off x="6095999" y="1583126"/>
            <a:ext cx="5464086" cy="1254965"/>
          </a:xfrm>
          <a:prstGeom prst="rect">
            <a:avLst/>
          </a:prstGeom>
        </p:spPr>
      </p:pic>
      <p:sp>
        <p:nvSpPr>
          <p:cNvPr id="21" name="Rectangle 20">
            <a:extLst>
              <a:ext uri="{FF2B5EF4-FFF2-40B4-BE49-F238E27FC236}">
                <a16:creationId xmlns:a16="http://schemas.microsoft.com/office/drawing/2014/main" id="{808D5EDF-37A9-465B-9150-F75665B65B9A}"/>
              </a:ext>
            </a:extLst>
          </p:cNvPr>
          <p:cNvSpPr/>
          <p:nvPr/>
        </p:nvSpPr>
        <p:spPr>
          <a:xfrm>
            <a:off x="3212036" y="5892284"/>
            <a:ext cx="5668347" cy="584775"/>
          </a:xfrm>
          <a:prstGeom prst="rect">
            <a:avLst/>
          </a:prstGeom>
        </p:spPr>
        <p:txBody>
          <a:bodyPr wrap="none">
            <a:spAutoFit/>
          </a:bodyPr>
          <a:lstStyle/>
          <a:p>
            <a:r>
              <a:rPr lang="en-US" sz="3200" b="1" dirty="0">
                <a:solidFill>
                  <a:srgbClr val="69ADCC"/>
                </a:solidFill>
                <a:latin typeface="Segoe UI Light" panose="020B0502040204020203" pitchFamily="34" charset="0"/>
                <a:cs typeface="Segoe UI Light" panose="020B0502040204020203" pitchFamily="34" charset="0"/>
              </a:rPr>
              <a:t>register @ aka.ms/</a:t>
            </a:r>
            <a:r>
              <a:rPr lang="en-US" sz="3200" b="1" dirty="0" err="1">
                <a:solidFill>
                  <a:srgbClr val="69ADCC"/>
                </a:solidFill>
                <a:latin typeface="Segoe UI Light" panose="020B0502040204020203" pitchFamily="34" charset="0"/>
                <a:cs typeface="Segoe UI Light" panose="020B0502040204020203" pitchFamily="34" charset="0"/>
              </a:rPr>
              <a:t>openhacknyc</a:t>
            </a:r>
            <a:endParaRPr lang="en-US" sz="3200" dirty="0">
              <a:solidFill>
                <a:srgbClr val="69ADCC"/>
              </a:solidFill>
            </a:endParaRPr>
          </a:p>
        </p:txBody>
      </p:sp>
      <p:sp>
        <p:nvSpPr>
          <p:cNvPr id="23" name="TextBox 22">
            <a:extLst>
              <a:ext uri="{FF2B5EF4-FFF2-40B4-BE49-F238E27FC236}">
                <a16:creationId xmlns:a16="http://schemas.microsoft.com/office/drawing/2014/main" id="{40A98A17-C234-4C55-AFF1-A2674A8EC839}"/>
              </a:ext>
            </a:extLst>
          </p:cNvPr>
          <p:cNvSpPr txBox="1"/>
          <p:nvPr/>
        </p:nvSpPr>
        <p:spPr>
          <a:xfrm>
            <a:off x="7947920" y="2888229"/>
            <a:ext cx="3640740" cy="400110"/>
          </a:xfrm>
          <a:prstGeom prst="rect">
            <a:avLst/>
          </a:prstGeom>
          <a:noFill/>
        </p:spPr>
        <p:txBody>
          <a:bodyPr wrap="none" rtlCol="0">
            <a:spAutoFit/>
          </a:bodyPr>
          <a:lstStyle/>
          <a:p>
            <a:r>
              <a:rPr lang="en-US" sz="2000" dirty="0">
                <a:solidFill>
                  <a:schemeClr val="bg1"/>
                </a:solidFill>
                <a:latin typeface="BonvenoCF-Light" panose="02000303000000000000" pitchFamily="50" charset="-18"/>
              </a:rPr>
              <a:t>new </a:t>
            </a:r>
            <a:r>
              <a:rPr lang="en-US" sz="2000" dirty="0" err="1">
                <a:solidFill>
                  <a:schemeClr val="bg1"/>
                </a:solidFill>
                <a:latin typeface="BonvenoCF-Light" panose="02000303000000000000" pitchFamily="50" charset="-18"/>
              </a:rPr>
              <a:t>york</a:t>
            </a:r>
            <a:r>
              <a:rPr lang="en-US" sz="2000" dirty="0">
                <a:solidFill>
                  <a:schemeClr val="bg1"/>
                </a:solidFill>
                <a:latin typeface="BonvenoCF-Light" panose="02000303000000000000" pitchFamily="50" charset="-18"/>
              </a:rPr>
              <a:t>, </a:t>
            </a:r>
            <a:r>
              <a:rPr lang="en-US" sz="2000" dirty="0" err="1">
                <a:solidFill>
                  <a:schemeClr val="bg1"/>
                </a:solidFill>
                <a:latin typeface="BonvenoCF-Light" panose="02000303000000000000" pitchFamily="50" charset="-18"/>
              </a:rPr>
              <a:t>november</a:t>
            </a:r>
            <a:r>
              <a:rPr lang="en-US" sz="2000" dirty="0">
                <a:solidFill>
                  <a:schemeClr val="bg1"/>
                </a:solidFill>
                <a:latin typeface="BonvenoCF-Light" panose="02000303000000000000" pitchFamily="50" charset="-18"/>
              </a:rPr>
              <a:t> 7-9</a:t>
            </a:r>
          </a:p>
        </p:txBody>
      </p:sp>
    </p:spTree>
    <p:extLst>
      <p:ext uri="{BB962C8B-B14F-4D97-AF65-F5344CB8AC3E}">
        <p14:creationId xmlns:p14="http://schemas.microsoft.com/office/powerpoint/2010/main" val="2906391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72948-CA71-4720-9E60-BE8934A2FAAB}"/>
              </a:ext>
            </a:extLst>
          </p:cNvPr>
          <p:cNvSpPr>
            <a:spLocks noGrp="1"/>
          </p:cNvSpPr>
          <p:nvPr>
            <p:ph type="ctrTitle"/>
          </p:nvPr>
        </p:nvSpPr>
        <p:spPr/>
        <p:txBody>
          <a:bodyPr/>
          <a:lstStyle/>
          <a:p>
            <a:r>
              <a:rPr lang="en-US" dirty="0"/>
              <a:t>DevOps</a:t>
            </a:r>
          </a:p>
        </p:txBody>
      </p:sp>
      <p:sp>
        <p:nvSpPr>
          <p:cNvPr id="5" name="Subtitle 4">
            <a:extLst>
              <a:ext uri="{FF2B5EF4-FFF2-40B4-BE49-F238E27FC236}">
                <a16:creationId xmlns:a16="http://schemas.microsoft.com/office/drawing/2014/main" id="{65BDB399-57D8-45F3-90FA-A3A82DE2C35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48194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3489" y="310506"/>
            <a:ext cx="10515600" cy="915035"/>
          </a:xfrm>
        </p:spPr>
        <p:txBody>
          <a:bodyPr/>
          <a:lstStyle/>
          <a:p>
            <a:r>
              <a:rPr kumimoji="1" lang="en-US" altLang="ja-JP" dirty="0"/>
              <a:t>Value Stream Mapping</a:t>
            </a:r>
            <a:endParaRPr kumimoji="1" lang="ja-JP" altLang="en-US" dirty="0"/>
          </a:p>
        </p:txBody>
      </p:sp>
      <p:sp>
        <p:nvSpPr>
          <p:cNvPr id="3" name="テキスト プレースホルダー 2"/>
          <p:cNvSpPr>
            <a:spLocks noGrp="1"/>
          </p:cNvSpPr>
          <p:nvPr>
            <p:ph type="body" sz="quarter" idx="10"/>
          </p:nvPr>
        </p:nvSpPr>
        <p:spPr>
          <a:xfrm>
            <a:off x="269239" y="1189496"/>
            <a:ext cx="11653523" cy="739230"/>
          </a:xfrm>
        </p:spPr>
        <p:txBody>
          <a:bodyPr/>
          <a:lstStyle/>
          <a:p>
            <a:r>
              <a:rPr lang="en-US" altLang="ja-JP" dirty="0"/>
              <a:t>Analyze and Share “Waste”</a:t>
            </a:r>
          </a:p>
        </p:txBody>
      </p:sp>
      <p:pic>
        <p:nvPicPr>
          <p:cNvPr id="4"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41" y="2807716"/>
            <a:ext cx="11949219" cy="3374390"/>
          </a:xfrm>
          <a:prstGeom prst="rect">
            <a:avLst/>
          </a:prstGeom>
        </p:spPr>
      </p:pic>
      <p:sp>
        <p:nvSpPr>
          <p:cNvPr id="5" name="テキスト ボックス 4"/>
          <p:cNvSpPr txBox="1"/>
          <p:nvPr/>
        </p:nvSpPr>
        <p:spPr>
          <a:xfrm>
            <a:off x="3978226" y="6189518"/>
            <a:ext cx="3443766" cy="615522"/>
          </a:xfrm>
          <a:prstGeom prst="rect">
            <a:avLst/>
          </a:prstGeom>
          <a:noFill/>
        </p:spPr>
        <p:txBody>
          <a:bodyPr wrap="none" lIns="179285" tIns="143428" rIns="179285" bIns="143428" rtlCol="0">
            <a:spAutoFit/>
          </a:bodyPr>
          <a:lstStyle/>
          <a:p>
            <a:pPr>
              <a:lnSpc>
                <a:spcPct val="90000"/>
              </a:lnSpc>
              <a:spcAft>
                <a:spcPts val="588"/>
              </a:spcAft>
            </a:pPr>
            <a:r>
              <a:rPr kumimoji="1" lang="en-US" altLang="ja-JP" sz="2353" dirty="0">
                <a:gradFill>
                  <a:gsLst>
                    <a:gs pos="2917">
                      <a:schemeClr val="tx1"/>
                    </a:gs>
                    <a:gs pos="30000">
                      <a:schemeClr val="tx1"/>
                    </a:gs>
                  </a:gsLst>
                  <a:lin ang="5400000" scaled="0"/>
                </a:gradFill>
              </a:rPr>
              <a:t>Value Stream Map </a:t>
            </a:r>
            <a:r>
              <a:rPr kumimoji="1" lang="ja-JP" altLang="en-US" sz="2353" dirty="0">
                <a:gradFill>
                  <a:gsLst>
                    <a:gs pos="2917">
                      <a:schemeClr val="tx1"/>
                    </a:gs>
                    <a:gs pos="30000">
                      <a:schemeClr val="tx1"/>
                    </a:gs>
                  </a:gsLst>
                  <a:lin ang="5400000" scaled="0"/>
                </a:gradFill>
              </a:rPr>
              <a:t>の例</a:t>
            </a:r>
          </a:p>
        </p:txBody>
      </p:sp>
      <p:sp>
        <p:nvSpPr>
          <p:cNvPr id="8" name="テキスト プレースホルダー 2"/>
          <p:cNvSpPr txBox="1">
            <a:spLocks/>
          </p:cNvSpPr>
          <p:nvPr/>
        </p:nvSpPr>
        <p:spPr>
          <a:xfrm>
            <a:off x="294989" y="1838428"/>
            <a:ext cx="11653523" cy="739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4000" kern="1200" spc="0" baseline="0">
                <a:gradFill>
                  <a:gsLst>
                    <a:gs pos="1250">
                      <a:schemeClr val="tx1"/>
                    </a:gs>
                    <a:gs pos="99000">
                      <a:schemeClr val="tx1"/>
                    </a:gs>
                  </a:gsLst>
                  <a:lin ang="5400000" scaled="0"/>
                </a:gradFill>
                <a:latin typeface="メイリオ"/>
                <a:ea typeface="メイリオ"/>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kumimoji="1" sz="2400" kern="1200" spc="0" baseline="0">
                <a:gradFill>
                  <a:gsLst>
                    <a:gs pos="1250">
                      <a:schemeClr val="tx1"/>
                    </a:gs>
                    <a:gs pos="100000">
                      <a:schemeClr val="tx1"/>
                    </a:gs>
                  </a:gsLst>
                  <a:lin ang="5400000" scaled="0"/>
                </a:gradFill>
                <a:latin typeface="メイリオ"/>
                <a:ea typeface="メイリオ"/>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メイリオ"/>
                <a:ea typeface="メイリオ"/>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921" dirty="0"/>
              <a:t>Help to shorten the lead time</a:t>
            </a:r>
          </a:p>
        </p:txBody>
      </p:sp>
    </p:spTree>
    <p:extLst>
      <p:ext uri="{BB962C8B-B14F-4D97-AF65-F5344CB8AC3E}">
        <p14:creationId xmlns:p14="http://schemas.microsoft.com/office/powerpoint/2010/main" val="2035965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normAutofit fontScale="90000"/>
          </a:bodyPr>
          <a:lstStyle/>
          <a:p>
            <a:pPr algn="ctr"/>
            <a:r>
              <a:rPr lang="en-US" b="1" dirty="0"/>
              <a:t>Culture Change &amp; Digital Transformation</a:t>
            </a:r>
          </a:p>
        </p:txBody>
      </p:sp>
    </p:spTree>
    <p:extLst>
      <p:ext uri="{BB962C8B-B14F-4D97-AF65-F5344CB8AC3E}">
        <p14:creationId xmlns:p14="http://schemas.microsoft.com/office/powerpoint/2010/main" val="78983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fontScale="92500" lnSpcReduction="20000"/>
          </a:bodyPr>
          <a:lstStyle/>
          <a:p>
            <a:pPr fontAlgn="ctr"/>
            <a:r>
              <a:rPr lang="en-US" sz="2000" dirty="0"/>
              <a:t>Introductory Meeting [1.5 hours]  </a:t>
            </a:r>
          </a:p>
          <a:p>
            <a:pPr marL="171450" lvl="1" indent="-171450" fontAlgn="ctr">
              <a:buFont typeface="Wingdings" panose="05000000000000000000" pitchFamily="2" charset="2"/>
              <a:buChar char="q"/>
            </a:pPr>
            <a:r>
              <a:rPr lang="en-US" sz="1200" dirty="0"/>
              <a:t>Quick review of pipeline: Feedback.. Production -&gt; Planning/Ideation.  This review will help us answer the following:</a:t>
            </a:r>
          </a:p>
          <a:p>
            <a:pPr marL="398659" lvl="2" indent="-171450" fontAlgn="ctr">
              <a:buFont typeface="Wingdings" panose="05000000000000000000" pitchFamily="2" charset="2"/>
              <a:buChar char="q"/>
            </a:pPr>
            <a:r>
              <a:rPr lang="en-US" sz="1200" dirty="0"/>
              <a:t>Identify primary tools, processes and perceived weaknesses if any</a:t>
            </a:r>
          </a:p>
          <a:p>
            <a:pPr marL="398659" lvl="2" indent="-171450" fontAlgn="ctr">
              <a:buFont typeface="Wingdings" panose="05000000000000000000" pitchFamily="2" charset="2"/>
              <a:buChar char="q"/>
            </a:pP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marL="171450" lvl="1" indent="-171450" fontAlgn="ctr">
              <a:buFont typeface="Wingdings" panose="05000000000000000000" pitchFamily="2" charset="2"/>
              <a:buChar char="q"/>
            </a:pPr>
            <a:r>
              <a:rPr lang="en-US" sz="1200" dirty="0"/>
              <a:t>Schedule VSM (Aug 31-Sept 1) &amp; Hack October ????  </a:t>
            </a:r>
          </a:p>
          <a:p>
            <a:pPr marL="171450" lvl="1" indent="-171450" fontAlgn="ctr">
              <a:buFont typeface="Wingdings" panose="05000000000000000000" pitchFamily="2" charset="2"/>
              <a:buChar char="q"/>
            </a:pPr>
            <a:r>
              <a:rPr lang="en-US" sz="1200" dirty="0"/>
              <a:t>identify any training desired</a:t>
            </a:r>
          </a:p>
          <a:p>
            <a:pPr fontAlgn="ctr"/>
            <a:r>
              <a:rPr lang="en-US" sz="3000" dirty="0"/>
              <a:t>VSM – Day 1-2</a:t>
            </a:r>
          </a:p>
          <a:p>
            <a:pPr marL="342900" lvl="1" indent="-342900" fontAlgn="ctr">
              <a:buFont typeface="Wingdings" panose="05000000000000000000" pitchFamily="2" charset="2"/>
              <a:buChar char="q"/>
            </a:pPr>
            <a:r>
              <a:rPr lang="en-US" sz="2200" dirty="0"/>
              <a:t>Around the room intro’s</a:t>
            </a:r>
          </a:p>
          <a:p>
            <a:pPr marL="342900" lvl="1" indent="-342900" fontAlgn="ctr">
              <a:buFont typeface="Wingdings" panose="05000000000000000000" pitchFamily="2" charset="2"/>
              <a:buChar char="q"/>
            </a:pPr>
            <a:r>
              <a:rPr lang="en-US" sz="2200" dirty="0"/>
              <a:t>Short DevOps Training</a:t>
            </a:r>
          </a:p>
          <a:p>
            <a:pPr marL="342900" lvl="1" indent="-342900" fontAlgn="ctr">
              <a:buFont typeface="Wingdings" panose="05000000000000000000" pitchFamily="2" charset="2"/>
              <a:buChar char="q"/>
            </a:pPr>
            <a:r>
              <a:rPr lang="en-US" sz="2200" dirty="0"/>
              <a:t>Whiteboard Value Stream Map</a:t>
            </a:r>
          </a:p>
          <a:p>
            <a:pPr marL="342900" lvl="1" indent="-342900" fontAlgn="ctr">
              <a:buFont typeface="Wingdings" panose="05000000000000000000" pitchFamily="2" charset="2"/>
              <a:buChar char="q"/>
            </a:pPr>
            <a:r>
              <a:rPr lang="en-US" sz="2200" dirty="0"/>
              <a:t>Working Lunch</a:t>
            </a:r>
          </a:p>
          <a:p>
            <a:pPr marL="342900" lvl="1" indent="-342900" fontAlgn="ctr">
              <a:buFont typeface="Wingdings" panose="05000000000000000000" pitchFamily="2" charset="2"/>
              <a:buChar char="q"/>
            </a:pPr>
            <a:r>
              <a:rPr lang="en-US" sz="2200" dirty="0"/>
              <a:t>Plan hack priority - {if needed}</a:t>
            </a:r>
          </a:p>
          <a:p>
            <a:pPr marL="342900" lvl="1" indent="-342900" fontAlgn="ctr">
              <a:buFont typeface="Wingdings" panose="05000000000000000000" pitchFamily="2" charset="2"/>
              <a:buChar char="q"/>
            </a:pPr>
            <a:r>
              <a:rPr lang="en-US" sz="2200" dirty="0"/>
              <a:t>Define Success</a:t>
            </a:r>
          </a:p>
          <a:p>
            <a:pPr marL="342900" lvl="1" indent="-342900" fontAlgn="ctr">
              <a:buFont typeface="Wingdings" panose="05000000000000000000" pitchFamily="2" charset="2"/>
              <a:buChar char="q"/>
            </a:pPr>
            <a:r>
              <a:rPr lang="en-US" sz="2200" dirty="0"/>
              <a:t>Identify expected outcomes</a:t>
            </a:r>
          </a:p>
          <a:p>
            <a:pPr marL="342900" lvl="1" indent="-342900" fontAlgn="ctr">
              <a:buFont typeface="Wingdings" panose="05000000000000000000" pitchFamily="2" charset="2"/>
              <a:buChar char="q"/>
            </a:pPr>
            <a:r>
              <a:rPr lang="en-US" sz="2200" dirty="0"/>
              <a:t>Homework – if needed</a:t>
            </a:r>
          </a:p>
          <a:p>
            <a:pPr marL="342900" lvl="1" indent="-342900" fontAlgn="ctr">
              <a:buFont typeface="Wingdings" panose="05000000000000000000" pitchFamily="2" charset="2"/>
              <a:buChar char="q"/>
            </a:pPr>
            <a:r>
              <a:rPr lang="en-US" sz="2200" dirty="0"/>
              <a:t>Lock hack dates </a:t>
            </a:r>
          </a:p>
          <a:p>
            <a:pPr marL="570109" lvl="2" indent="-342900" fontAlgn="ctr">
              <a:buFont typeface="Wingdings" panose="05000000000000000000" pitchFamily="2" charset="2"/>
              <a:buChar char="q"/>
            </a:pPr>
            <a:r>
              <a:rPr lang="en-US" sz="22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normAutofit fontScale="92500" lnSpcReduction="20000"/>
          </a:bodyPr>
          <a:lstStyle/>
          <a:p>
            <a:pPr fontAlgn="ctr"/>
            <a:r>
              <a:rPr lang="en-US" sz="2000" b="1" dirty="0">
                <a:solidFill>
                  <a:schemeClr val="bg1">
                    <a:lumMod val="65000"/>
                  </a:schemeClr>
                </a:solidFill>
              </a:rPr>
              <a:t>Hackfest</a:t>
            </a:r>
          </a:p>
          <a:p>
            <a:pPr fontAlgn="ctr"/>
            <a:r>
              <a:rPr lang="en-US" sz="2000" b="1" dirty="0">
                <a:solidFill>
                  <a:schemeClr val="bg1">
                    <a:lumMod val="65000"/>
                  </a:schemeClr>
                </a:solidFill>
              </a:rPr>
              <a:t>Day 1</a:t>
            </a:r>
            <a:r>
              <a:rPr lang="en-US" sz="2000" dirty="0">
                <a:solidFill>
                  <a:schemeClr val="bg1">
                    <a:lumMod val="65000"/>
                  </a:schemeClr>
                </a:solidFill>
              </a:rPr>
              <a:t> – Starting the Hack</a:t>
            </a:r>
          </a:p>
          <a:p>
            <a:pPr marL="342900" indent="-342900" fontAlgn="ctr">
              <a:lnSpc>
                <a:spcPct val="120000"/>
              </a:lnSpc>
              <a:spcBef>
                <a:spcPts val="0"/>
              </a:spcBef>
              <a:buFont typeface="Wingdings" panose="05000000000000000000" pitchFamily="2" charset="2"/>
              <a:buChar char="q"/>
            </a:pPr>
            <a:r>
              <a:rPr lang="en-US" sz="2000" dirty="0">
                <a:solidFill>
                  <a:schemeClr val="bg1">
                    <a:lumMod val="65000"/>
                  </a:schemeClr>
                </a:solidFill>
              </a:rPr>
              <a:t>Setup Teams; </a:t>
            </a:r>
          </a:p>
          <a:p>
            <a:pPr marL="342900" indent="-342900" fontAlgn="ctr">
              <a:lnSpc>
                <a:spcPct val="120000"/>
              </a:lnSpc>
              <a:spcBef>
                <a:spcPts val="0"/>
              </a:spcBef>
              <a:buFont typeface="Wingdings" panose="05000000000000000000" pitchFamily="2" charset="2"/>
              <a:buChar char="q"/>
            </a:pPr>
            <a:r>
              <a:rPr lang="en-US" sz="2000" dirty="0">
                <a:solidFill>
                  <a:schemeClr val="bg1">
                    <a:lumMod val="65000"/>
                  </a:schemeClr>
                </a:solidFill>
              </a:rPr>
              <a:t>Identify requirements, </a:t>
            </a:r>
          </a:p>
          <a:p>
            <a:pPr marL="342900" indent="-342900" fontAlgn="ctr">
              <a:lnSpc>
                <a:spcPct val="120000"/>
              </a:lnSpc>
              <a:spcBef>
                <a:spcPts val="0"/>
              </a:spcBef>
              <a:buFont typeface="Wingdings" panose="05000000000000000000" pitchFamily="2" charset="2"/>
              <a:buChar char="q"/>
            </a:pPr>
            <a:r>
              <a:rPr lang="en-US" sz="2000" dirty="0">
                <a:solidFill>
                  <a:schemeClr val="bg1">
                    <a:lumMod val="65000"/>
                  </a:schemeClr>
                </a:solidFill>
              </a:rPr>
              <a:t>Identify scribe; </a:t>
            </a:r>
          </a:p>
          <a:p>
            <a:pPr marL="342900" indent="-342900" fontAlgn="ctr">
              <a:lnSpc>
                <a:spcPct val="120000"/>
              </a:lnSpc>
              <a:spcBef>
                <a:spcPts val="0"/>
              </a:spcBef>
              <a:buFont typeface="Wingdings" panose="05000000000000000000" pitchFamily="2" charset="2"/>
              <a:buChar char="q"/>
            </a:pPr>
            <a:r>
              <a:rPr lang="en-US" sz="2000" dirty="0">
                <a:solidFill>
                  <a:schemeClr val="bg1">
                    <a:lumMod val="65000"/>
                  </a:schemeClr>
                </a:solidFill>
              </a:rPr>
              <a:t>Perform Training;</a:t>
            </a:r>
          </a:p>
          <a:p>
            <a:pPr marL="342900" indent="-342900" fontAlgn="ctr">
              <a:lnSpc>
                <a:spcPct val="120000"/>
              </a:lnSpc>
              <a:spcBef>
                <a:spcPts val="0"/>
              </a:spcBef>
              <a:buFont typeface="Wingdings" panose="05000000000000000000" pitchFamily="2" charset="2"/>
              <a:buChar char="q"/>
            </a:pPr>
            <a:r>
              <a:rPr lang="en-US" sz="2000" dirty="0">
                <a:solidFill>
                  <a:schemeClr val="bg1">
                    <a:lumMod val="65000"/>
                  </a:schemeClr>
                </a:solidFill>
              </a:rPr>
              <a:t>Hack rest of day 😊</a:t>
            </a:r>
          </a:p>
          <a:p>
            <a:pPr fontAlgn="ctr"/>
            <a:r>
              <a:rPr lang="en-US" sz="2000" b="1" dirty="0">
                <a:solidFill>
                  <a:schemeClr val="bg1">
                    <a:lumMod val="65000"/>
                  </a:schemeClr>
                </a:solidFill>
              </a:rPr>
              <a:t>Day 2- </a:t>
            </a:r>
            <a:r>
              <a:rPr lang="en-US" sz="2000" dirty="0">
                <a:solidFill>
                  <a:schemeClr val="bg1">
                    <a:lumMod val="65000"/>
                  </a:schemeClr>
                </a:solidFill>
              </a:rPr>
              <a:t>Hack all day </a:t>
            </a:r>
            <a:r>
              <a:rPr lang="en-US" sz="2000" dirty="0">
                <a:solidFill>
                  <a:schemeClr val="bg1">
                    <a:lumMod val="65000"/>
                  </a:schemeClr>
                </a:solidFill>
                <a:sym typeface="Wingdings" panose="05000000000000000000" pitchFamily="2" charset="2"/>
              </a:rPr>
              <a:t> 3pm Team scrums</a:t>
            </a:r>
            <a:endParaRPr lang="en-US" sz="2000" dirty="0">
              <a:solidFill>
                <a:schemeClr val="bg1">
                  <a:lumMod val="65000"/>
                </a:schemeClr>
              </a:solidFill>
            </a:endParaRPr>
          </a:p>
          <a:p>
            <a:pPr fontAlgn="ctr"/>
            <a:r>
              <a:rPr lang="en-US" sz="2000" b="1" dirty="0">
                <a:solidFill>
                  <a:schemeClr val="bg1">
                    <a:lumMod val="65000"/>
                  </a:schemeClr>
                </a:solidFill>
              </a:rPr>
              <a:t>Day 3-? </a:t>
            </a:r>
            <a:r>
              <a:rPr lang="en-US" sz="2000" dirty="0">
                <a:solidFill>
                  <a:schemeClr val="bg1">
                    <a:lumMod val="65000"/>
                  </a:schemeClr>
                </a:solidFill>
              </a:rPr>
              <a:t>Hack all day </a:t>
            </a:r>
            <a:r>
              <a:rPr lang="en-US" sz="2000" dirty="0">
                <a:solidFill>
                  <a:schemeClr val="bg1">
                    <a:lumMod val="65000"/>
                  </a:schemeClr>
                </a:solidFill>
                <a:sym typeface="Wingdings" panose="05000000000000000000" pitchFamily="2" charset="2"/>
              </a:rPr>
              <a:t> </a:t>
            </a:r>
            <a:endParaRPr lang="en-US" sz="2000" dirty="0">
              <a:solidFill>
                <a:schemeClr val="bg1">
                  <a:lumMod val="65000"/>
                </a:schemeClr>
              </a:solidFill>
            </a:endParaRPr>
          </a:p>
          <a:p>
            <a:pPr fontAlgn="ctr"/>
            <a:r>
              <a:rPr lang="en-US" sz="2000" dirty="0">
                <a:solidFill>
                  <a:schemeClr val="bg1">
                    <a:lumMod val="65000"/>
                  </a:schemeClr>
                </a:solidFill>
              </a:rPr>
              <a:t>Last Day </a:t>
            </a:r>
          </a:p>
          <a:p>
            <a:pPr marL="171450" lvl="1" indent="-171450" fontAlgn="ctr">
              <a:buFont typeface="Wingdings" panose="05000000000000000000" pitchFamily="2" charset="2"/>
              <a:buChar char="q"/>
            </a:pPr>
            <a:r>
              <a:rPr lang="en-US" sz="1200" dirty="0">
                <a:solidFill>
                  <a:schemeClr val="bg1">
                    <a:lumMod val="65000"/>
                  </a:schemeClr>
                </a:solidFill>
              </a:rPr>
              <a:t>Morning Test process; tweak as needed</a:t>
            </a:r>
          </a:p>
          <a:p>
            <a:pPr marL="171450" lvl="1" indent="-171450" fontAlgn="ctr">
              <a:buFont typeface="Wingdings" panose="05000000000000000000" pitchFamily="2" charset="2"/>
              <a:buChar char="q"/>
            </a:pPr>
            <a:r>
              <a:rPr lang="en-US" sz="1200" dirty="0">
                <a:solidFill>
                  <a:schemeClr val="bg1">
                    <a:lumMod val="65000"/>
                  </a:schemeClr>
                </a:solidFill>
              </a:rPr>
              <a:t>Document – outline will be provided; Teams can use to share their success with their leadership</a:t>
            </a:r>
          </a:p>
          <a:p>
            <a:pPr marL="171450" lvl="1" indent="-171450" fontAlgn="ctr">
              <a:buFont typeface="Wingdings" panose="05000000000000000000" pitchFamily="2" charset="2"/>
              <a:buChar char="q"/>
            </a:pPr>
            <a:r>
              <a:rPr lang="en-US" sz="1200" dirty="0">
                <a:solidFill>
                  <a:schemeClr val="bg1">
                    <a:lumMod val="65000"/>
                  </a:schemeClr>
                </a:solidFill>
              </a:rPr>
              <a:t>Working Lunch</a:t>
            </a:r>
          </a:p>
          <a:p>
            <a:pPr marL="171450" lvl="1" indent="-171450" fontAlgn="ctr">
              <a:buFont typeface="Wingdings" panose="05000000000000000000" pitchFamily="2" charset="2"/>
              <a:buChar char="q"/>
            </a:pPr>
            <a:r>
              <a:rPr lang="en-US" sz="1200" dirty="0">
                <a:solidFill>
                  <a:schemeClr val="bg1">
                    <a:lumMod val="65000"/>
                  </a:schemeClr>
                </a:solidFill>
              </a:rPr>
              <a:t>Afternoon Document; Create follow-up plan (future hacks, deploy in production, work on different part of pipeline, </a:t>
            </a:r>
            <a:r>
              <a:rPr lang="en-US" sz="1200" dirty="0" err="1">
                <a:solidFill>
                  <a:schemeClr val="bg1">
                    <a:lumMod val="65000"/>
                  </a:schemeClr>
                </a:solidFill>
              </a:rPr>
              <a:t>etc</a:t>
            </a:r>
            <a:r>
              <a:rPr lang="en-US" sz="1200" dirty="0">
                <a:solidFill>
                  <a:schemeClr val="bg1">
                    <a:lumMod val="65000"/>
                  </a:schemeClr>
                </a:solidFill>
              </a:rPr>
              <a:t>) </a:t>
            </a:r>
          </a:p>
          <a:p>
            <a:pPr marL="171450" lvl="1" indent="-171450" fontAlgn="ctr">
              <a:buFont typeface="Wingdings" panose="05000000000000000000" pitchFamily="2" charset="2"/>
              <a:buChar char="q"/>
            </a:pPr>
            <a:r>
              <a:rPr lang="en-US" sz="1200" dirty="0">
                <a:solidFill>
                  <a:schemeClr val="bg1">
                    <a:lumMod val="65000"/>
                  </a:schemeClr>
                </a:solidFill>
              </a:rPr>
              <a:t>2:30-3:30pm; 10-15 mins team presentations to all hackers and Q&amp;A from other hack teams</a:t>
            </a:r>
          </a:p>
          <a:p>
            <a:pPr marL="171450" lvl="1" indent="-171450" fontAlgn="ctr">
              <a:buFont typeface="Wingdings" panose="05000000000000000000" pitchFamily="2" charset="2"/>
              <a:buChar char="q"/>
            </a:pPr>
            <a:r>
              <a:rPr lang="en-US" sz="1200" dirty="0">
                <a:solidFill>
                  <a:schemeClr val="bg1">
                    <a:lumMod val="65000"/>
                  </a:schemeClr>
                </a:solidFill>
              </a:rPr>
              <a:t>Provide Feedback using Event Feedback URL  </a:t>
            </a:r>
          </a:p>
          <a:p>
            <a:pPr marL="171450" lvl="1" indent="-171450" fontAlgn="ctr">
              <a:buFont typeface="Wingdings" panose="05000000000000000000" pitchFamily="2" charset="2"/>
              <a:buChar char="q"/>
            </a:pPr>
            <a:r>
              <a:rPr lang="en-US" sz="1200" dirty="0">
                <a:solidFill>
                  <a:schemeClr val="bg1">
                    <a:lumMod val="65000"/>
                  </a:schemeClr>
                </a:solidFill>
              </a:rPr>
              <a:t>Plan Project Phase II</a:t>
            </a:r>
          </a:p>
          <a:p>
            <a:pPr marL="171450" indent="-171450" fontAlgn="ctr">
              <a:buFont typeface="Wingdings" panose="05000000000000000000" pitchFamily="2" charset="2"/>
              <a:buChar char="q"/>
            </a:pPr>
            <a:r>
              <a:rPr lang="en-US" sz="1200" dirty="0">
                <a:solidFill>
                  <a:schemeClr val="bg1">
                    <a:lumMod val="65000"/>
                  </a:schemeClr>
                </a:solidFill>
                <a:latin typeface="+mn-lt"/>
              </a:rPr>
              <a:t>Define Post hack Schedule</a:t>
            </a:r>
          </a:p>
          <a:p>
            <a:pPr marL="171450" lvl="1" indent="-171450" fontAlgn="ctr">
              <a:buFont typeface="Wingdings" panose="05000000000000000000" pitchFamily="2" charset="2"/>
              <a:buChar char="q"/>
            </a:pPr>
            <a:r>
              <a:rPr lang="en-US" sz="1200" dirty="0">
                <a:solidFill>
                  <a:schemeClr val="bg1">
                    <a:lumMod val="65000"/>
                  </a:schemeClr>
                </a:solidFill>
              </a:rPr>
              <a:t>Leadership team discussions of projects and priorities</a:t>
            </a:r>
          </a:p>
          <a:p>
            <a:pPr marL="171450" lvl="1" indent="-171450" fontAlgn="ctr">
              <a:buFont typeface="Wingdings" panose="05000000000000000000" pitchFamily="2" charset="2"/>
              <a:buChar char="q"/>
            </a:pPr>
            <a:r>
              <a:rPr lang="en-US" sz="1200" dirty="0">
                <a:solidFill>
                  <a:schemeClr val="bg1">
                    <a:lumMod val="65000"/>
                  </a:schemeClr>
                </a:solidFill>
              </a:rPr>
              <a:t>Plan continued hack schedule</a:t>
            </a:r>
          </a:p>
          <a:p>
            <a:r>
              <a:rPr lang="en-US" sz="1200" dirty="0">
                <a:solidFill>
                  <a:schemeClr val="bg1">
                    <a:lumMod val="65000"/>
                  </a:schemeClr>
                </a:solidFill>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190E-1A0D-4AFA-95DF-7A4FEA11FB03}"/>
              </a:ext>
            </a:extLst>
          </p:cNvPr>
          <p:cNvSpPr>
            <a:spLocks noGrp="1"/>
          </p:cNvSpPr>
          <p:nvPr>
            <p:ph type="title"/>
          </p:nvPr>
        </p:nvSpPr>
        <p:spPr/>
        <p:txBody>
          <a:bodyPr/>
          <a:lstStyle/>
          <a:p>
            <a:r>
              <a:rPr lang="en-US" dirty="0"/>
              <a:t>Who Should/Must Attend/Participate</a:t>
            </a:r>
          </a:p>
        </p:txBody>
      </p:sp>
      <p:sp>
        <p:nvSpPr>
          <p:cNvPr id="3" name="Content Placeholder 2">
            <a:extLst>
              <a:ext uri="{FF2B5EF4-FFF2-40B4-BE49-F238E27FC236}">
                <a16:creationId xmlns:a16="http://schemas.microsoft.com/office/drawing/2014/main" id="{E9A64CB2-73AD-477D-ADD2-90FB78F0CF3F}"/>
              </a:ext>
            </a:extLst>
          </p:cNvPr>
          <p:cNvSpPr>
            <a:spLocks noGrp="1"/>
          </p:cNvSpPr>
          <p:nvPr>
            <p:ph idx="1"/>
          </p:nvPr>
        </p:nvSpPr>
        <p:spPr>
          <a:xfrm>
            <a:off x="388471" y="1512047"/>
            <a:ext cx="11546541" cy="5026212"/>
          </a:xfrm>
        </p:spPr>
        <p:txBody>
          <a:bodyPr>
            <a:normAutofit fontScale="85000" lnSpcReduction="20000"/>
          </a:bodyPr>
          <a:lstStyle/>
          <a:p>
            <a:r>
              <a:rPr lang="en-US" sz="3000" b="1" dirty="0"/>
              <a:t>* Management / Sr. Management Sponsor</a:t>
            </a:r>
          </a:p>
          <a:p>
            <a:r>
              <a:rPr lang="en-US" sz="3100" b="1" dirty="0"/>
              <a:t>Architects</a:t>
            </a:r>
          </a:p>
          <a:p>
            <a:r>
              <a:rPr lang="en-US" sz="2400" dirty="0"/>
              <a:t>Business Analyst</a:t>
            </a:r>
          </a:p>
          <a:p>
            <a:r>
              <a:rPr lang="en-US" sz="3000" b="1" dirty="0"/>
              <a:t>DevOps Teams </a:t>
            </a:r>
          </a:p>
          <a:p>
            <a:r>
              <a:rPr lang="en-US" sz="3000" b="1" dirty="0"/>
              <a:t>Innovation Teams</a:t>
            </a:r>
          </a:p>
          <a:p>
            <a:r>
              <a:rPr lang="en-US" sz="3000" b="1" dirty="0"/>
              <a:t>Developers </a:t>
            </a:r>
          </a:p>
          <a:p>
            <a:r>
              <a:rPr lang="en-US" sz="3000" b="1" dirty="0"/>
              <a:t>Infrastructure </a:t>
            </a:r>
          </a:p>
          <a:p>
            <a:r>
              <a:rPr lang="en-US" sz="2400" dirty="0"/>
              <a:t>Networking</a:t>
            </a:r>
          </a:p>
          <a:p>
            <a:r>
              <a:rPr lang="en-US" sz="3000" b="1" dirty="0"/>
              <a:t>Security</a:t>
            </a:r>
          </a:p>
          <a:p>
            <a:r>
              <a:rPr lang="en-US" sz="2400" dirty="0"/>
              <a:t>DBA</a:t>
            </a:r>
          </a:p>
          <a:p>
            <a:r>
              <a:rPr lang="en-US" sz="3300" b="1" dirty="0"/>
              <a:t>QA </a:t>
            </a:r>
          </a:p>
          <a:p>
            <a:r>
              <a:rPr lang="en-US" sz="2400" dirty="0"/>
              <a:t>Release Management</a:t>
            </a:r>
          </a:p>
          <a:p>
            <a:r>
              <a:rPr lang="en-US" sz="2400" dirty="0"/>
              <a:t>Management</a:t>
            </a:r>
          </a:p>
          <a:p>
            <a:pPr marL="0" indent="0">
              <a:buNone/>
            </a:pPr>
            <a:endParaRPr lang="en-US" sz="2400" dirty="0"/>
          </a:p>
        </p:txBody>
      </p:sp>
      <p:sp>
        <p:nvSpPr>
          <p:cNvPr id="4" name="Rectangle 3">
            <a:extLst>
              <a:ext uri="{FF2B5EF4-FFF2-40B4-BE49-F238E27FC236}">
                <a16:creationId xmlns:a16="http://schemas.microsoft.com/office/drawing/2014/main" id="{702C9BCB-903B-4AD6-B0E8-F8008DA87E71}"/>
              </a:ext>
            </a:extLst>
          </p:cNvPr>
          <p:cNvSpPr/>
          <p:nvPr/>
        </p:nvSpPr>
        <p:spPr>
          <a:xfrm>
            <a:off x="4553082" y="2281737"/>
            <a:ext cx="6974665" cy="2862322"/>
          </a:xfrm>
          <a:prstGeom prst="rect">
            <a:avLst/>
          </a:prstGeom>
        </p:spPr>
        <p:txBody>
          <a:bodyPr wrap="square">
            <a:spAutoFit/>
          </a:bodyPr>
          <a:lstStyle/>
          <a:p>
            <a:r>
              <a:rPr lang="en-US" sz="3600" dirty="0"/>
              <a:t>DevOps is for </a:t>
            </a:r>
            <a:r>
              <a:rPr lang="en-US" sz="3600" b="1" dirty="0"/>
              <a:t>senior architects, developers and engineers as well as the Innovation and DevOps teams &amp; leadership</a:t>
            </a:r>
            <a:r>
              <a:rPr lang="en-US" sz="3600" dirty="0"/>
              <a:t>. </a:t>
            </a:r>
          </a:p>
          <a:p>
            <a:r>
              <a:rPr lang="en-US" sz="3600" dirty="0"/>
              <a:t>- Everyone enjoys the benefits</a:t>
            </a:r>
          </a:p>
        </p:txBody>
      </p:sp>
      <p:sp>
        <p:nvSpPr>
          <p:cNvPr id="5" name="Star: 24 Points 4">
            <a:extLst>
              <a:ext uri="{FF2B5EF4-FFF2-40B4-BE49-F238E27FC236}">
                <a16:creationId xmlns:a16="http://schemas.microsoft.com/office/drawing/2014/main" id="{D347B75E-B533-4F27-9F0A-01C80E2417A2}"/>
              </a:ext>
            </a:extLst>
          </p:cNvPr>
          <p:cNvSpPr/>
          <p:nvPr/>
        </p:nvSpPr>
        <p:spPr>
          <a:xfrm>
            <a:off x="3872011" y="5051272"/>
            <a:ext cx="7561142" cy="1486987"/>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OR Else??</a:t>
            </a:r>
          </a:p>
        </p:txBody>
      </p:sp>
    </p:spTree>
    <p:extLst>
      <p:ext uri="{BB962C8B-B14F-4D97-AF65-F5344CB8AC3E}">
        <p14:creationId xmlns:p14="http://schemas.microsoft.com/office/powerpoint/2010/main" val="24528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3114</TotalTime>
  <Words>2175</Words>
  <Application>Microsoft Office PowerPoint</Application>
  <PresentationFormat>Widescreen</PresentationFormat>
  <Paragraphs>252</Paragraphs>
  <Slides>21</Slides>
  <Notes>21</Notes>
  <HiddenSlides>4</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6" baseType="lpstr">
      <vt:lpstr>メイリオ</vt:lpstr>
      <vt:lpstr>游ゴシック</vt:lpstr>
      <vt:lpstr>游ゴシック Light</vt:lpstr>
      <vt:lpstr>Arial</vt:lpstr>
      <vt:lpstr>BonvenoCF-Light</vt:lpstr>
      <vt:lpstr>Calibri</vt:lpstr>
      <vt:lpstr>Calibri Light</vt:lpstr>
      <vt:lpstr>Segoe UI</vt:lpstr>
      <vt:lpstr>Segoe UI Light</vt:lpstr>
      <vt:lpstr>Segoe UI Semibold</vt:lpstr>
      <vt:lpstr>Segoe UI Semilight</vt:lpstr>
      <vt:lpstr>Trebuchet MS</vt:lpstr>
      <vt:lpstr>Wingdings</vt:lpstr>
      <vt:lpstr>Office Theme</vt:lpstr>
      <vt:lpstr>think-cell Slide</vt:lpstr>
      <vt:lpstr>PowerPoint Presentation</vt:lpstr>
      <vt:lpstr>DevOps How To Put Value For All Into A Value Stream Mapping</vt:lpstr>
      <vt:lpstr>immersive | multi-day hack | code side-by-side with a Microsoft engineer | implement a given Azure scenario you saw today!</vt:lpstr>
      <vt:lpstr>DevOps</vt:lpstr>
      <vt:lpstr>Value Stream Mapping</vt:lpstr>
      <vt:lpstr>DevOps is the union of people, process, and tools  to enable continuous delivery of value of our end uses. </vt:lpstr>
      <vt:lpstr>Culture Change &amp; Digital Transformation</vt:lpstr>
      <vt:lpstr>Kickstart Your DevOps Journey</vt:lpstr>
      <vt:lpstr>Who Should/Must Attend/Participate</vt:lpstr>
      <vt:lpstr>Role of Security in DevOps aka DevSecOps</vt:lpstr>
      <vt:lpstr>Roles and Responsibilities</vt:lpstr>
      <vt:lpstr>Expected results from VSM and Hack</vt:lpstr>
      <vt:lpstr>Introduction [email] to the VSM</vt:lpstr>
      <vt:lpstr>Hackathon / Hackfest Introduction</vt:lpstr>
      <vt:lpstr>DevOps Practices</vt:lpstr>
      <vt:lpstr>Before DevOps</vt:lpstr>
      <vt:lpstr>PowerPoint Presentation</vt:lpstr>
      <vt:lpstr>Workflow Tracking</vt:lpstr>
      <vt:lpstr>After  DevOps</vt:lpstr>
      <vt:lpstr>Release Cycle: 18 months  4 weeks Hotfix: 6 week  Same Day Investment: 3 weeks</vt:lpstr>
      <vt:lpstr>Making it real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48</cp:revision>
  <dcterms:created xsi:type="dcterms:W3CDTF">2017-09-27T00:55:18Z</dcterms:created>
  <dcterms:modified xsi:type="dcterms:W3CDTF">2017-11-01T18:17:37Z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2017-09-26T19:55:33.2221067-05:00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